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4" r:id="rId3"/>
    <p:sldId id="268" r:id="rId4"/>
    <p:sldId id="277" r:id="rId5"/>
    <p:sldId id="278" r:id="rId6"/>
    <p:sldId id="276" r:id="rId7"/>
    <p:sldId id="269" r:id="rId8"/>
    <p:sldId id="279" r:id="rId9"/>
    <p:sldId id="275" r:id="rId10"/>
    <p:sldId id="280" r:id="rId11"/>
    <p:sldId id="281" r:id="rId12"/>
    <p:sldId id="271" r:id="rId13"/>
    <p:sldId id="282" r:id="rId14"/>
    <p:sldId id="283" r:id="rId15"/>
    <p:sldId id="272" r:id="rId16"/>
    <p:sldId id="284" r:id="rId17"/>
    <p:sldId id="273" r:id="rId18"/>
    <p:sldId id="285" r:id="rId19"/>
    <p:sldId id="286" r:id="rId20"/>
    <p:sldId id="287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66"/>
    <a:srgbClr val="99FF33"/>
    <a:srgbClr val="CCFF33"/>
    <a:srgbClr val="CCFF99"/>
    <a:srgbClr val="99FF66"/>
    <a:srgbClr val="00FF00"/>
    <a:srgbClr val="FF3399"/>
    <a:srgbClr val="FF00FF"/>
    <a:srgbClr val="CC00CC"/>
    <a:srgbClr val="CC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984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9AB5FC-8940-4C4F-AAE7-B51887B07693}" type="datetimeFigureOut">
              <a:rPr lang="en-US" smtClean="0"/>
              <a:t>10/26/2023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05CEF9-E70E-4A85-ACF4-C1AE1C9C77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3681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9AB5FC-8940-4C4F-AAE7-B51887B07693}" type="datetimeFigureOut">
              <a:rPr lang="en-US" smtClean="0"/>
              <a:t>10/26/2023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05CEF9-E70E-4A85-ACF4-C1AE1C9C77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15131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9AB5FC-8940-4C4F-AAE7-B51887B07693}" type="datetimeFigureOut">
              <a:rPr lang="en-US" smtClean="0"/>
              <a:t>10/26/2023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05CEF9-E70E-4A85-ACF4-C1AE1C9C77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85623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9AB5FC-8940-4C4F-AAE7-B51887B07693}" type="datetimeFigureOut">
              <a:rPr lang="en-US" smtClean="0"/>
              <a:t>10/26/2023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05CEF9-E70E-4A85-ACF4-C1AE1C9C77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18062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9AB5FC-8940-4C4F-AAE7-B51887B07693}" type="datetimeFigureOut">
              <a:rPr lang="en-US" smtClean="0"/>
              <a:t>10/26/2023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05CEF9-E70E-4A85-ACF4-C1AE1C9C77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83447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9AB5FC-8940-4C4F-AAE7-B51887B07693}" type="datetimeFigureOut">
              <a:rPr lang="en-US" smtClean="0"/>
              <a:t>10/26/2023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05CEF9-E70E-4A85-ACF4-C1AE1C9C77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5461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9AB5FC-8940-4C4F-AAE7-B51887B07693}" type="datetimeFigureOut">
              <a:rPr lang="en-US" smtClean="0"/>
              <a:t>10/26/2023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05CEF9-E70E-4A85-ACF4-C1AE1C9C77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36905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9AB5FC-8940-4C4F-AAE7-B51887B07693}" type="datetimeFigureOut">
              <a:rPr lang="en-US" smtClean="0"/>
              <a:t>10/26/2023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05CEF9-E70E-4A85-ACF4-C1AE1C9C77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04540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9AB5FC-8940-4C4F-AAE7-B51887B07693}" type="datetimeFigureOut">
              <a:rPr lang="en-US" smtClean="0"/>
              <a:t>10/26/2023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05CEF9-E70E-4A85-ACF4-C1AE1C9C77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935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9AB5FC-8940-4C4F-AAE7-B51887B07693}" type="datetimeFigureOut">
              <a:rPr lang="en-US" smtClean="0"/>
              <a:t>10/26/2023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05CEF9-E70E-4A85-ACF4-C1AE1C9C77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65322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9AB5FC-8940-4C4F-AAE7-B51887B07693}" type="datetimeFigureOut">
              <a:rPr lang="en-US" smtClean="0"/>
              <a:t>10/26/2023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05CEF9-E70E-4A85-ACF4-C1AE1C9C77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26688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9AB5FC-8940-4C4F-AAE7-B51887B07693}" type="datetimeFigureOut">
              <a:rPr lang="en-US" smtClean="0"/>
              <a:t>10/26/2023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05CEF9-E70E-4A85-ACF4-C1AE1C9C77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85982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67544" y="1340768"/>
            <a:ext cx="8352928" cy="2448272"/>
          </a:xfrm>
          <a:solidFill>
            <a:srgbClr val="99FF33"/>
          </a:solidFill>
        </p:spPr>
        <p:txBody>
          <a:bodyPr>
            <a:normAutofit fontScale="90000"/>
          </a:bodyPr>
          <a:lstStyle/>
          <a:p>
            <a:pPr>
              <a:lnSpc>
                <a:spcPct val="150000"/>
              </a:lnSpc>
            </a:pPr>
            <a:r>
              <a:rPr lang="sr-Cyrl-CS" b="1" dirty="0" smtClean="0">
                <a:solidFill>
                  <a:schemeClr val="tx2"/>
                </a:solidFill>
              </a:rPr>
              <a:t/>
            </a:r>
            <a:br>
              <a:rPr lang="sr-Cyrl-CS" b="1" dirty="0" smtClean="0">
                <a:solidFill>
                  <a:schemeClr val="tx2"/>
                </a:solidFill>
              </a:rPr>
            </a:br>
            <a:r>
              <a:rPr lang="sr-Latn-RS" sz="3600" b="1" dirty="0" smtClean="0"/>
              <a:t>„</a:t>
            </a:r>
            <a:r>
              <a:rPr lang="sr-Cyrl-RS" sz="3600" b="1" dirty="0" smtClean="0"/>
              <a:t>ПОСЕБНИ</a:t>
            </a:r>
            <a:r>
              <a:rPr lang="sr-Latn-RS" sz="3600" b="1" dirty="0" smtClean="0"/>
              <a:t>“</a:t>
            </a:r>
            <a:r>
              <a:rPr lang="sr-Cyrl-RS" sz="3600" b="1" dirty="0" smtClean="0"/>
              <a:t> ЗАКОНИ У ОБЛАСТИ                         ЗАШТИТЕ ЖИВОТНЕ СРЕДИНЕ</a:t>
            </a:r>
            <a:r>
              <a:rPr lang="sr-Cyrl-CS" sz="3600" b="1" dirty="0" smtClean="0">
                <a:solidFill>
                  <a:srgbClr val="FF0000"/>
                </a:solidFill>
                <a:cs typeface="Times New Roman" pitchFamily="18" charset="0"/>
              </a:rPr>
              <a:t/>
            </a:r>
            <a:br>
              <a:rPr lang="sr-Cyrl-CS" sz="3600" b="1" dirty="0" smtClean="0">
                <a:solidFill>
                  <a:srgbClr val="FF0000"/>
                </a:solidFill>
                <a:cs typeface="Times New Roman" pitchFamily="18" charset="0"/>
              </a:rPr>
            </a:br>
            <a:endParaRPr lang="en-US" sz="3600" dirty="0">
              <a:solidFill>
                <a:srgbClr val="FF0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flipV="1">
            <a:off x="1907704" y="5805264"/>
            <a:ext cx="2808312" cy="526504"/>
          </a:xfrm>
        </p:spPr>
        <p:txBody>
          <a:bodyPr>
            <a:normAutofit fontScale="92500" lnSpcReduction="10000"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83774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648072"/>
          </a:xfrm>
          <a:solidFill>
            <a:srgbClr val="99FF33"/>
          </a:solidFill>
        </p:spPr>
        <p:txBody>
          <a:bodyPr>
            <a:noAutofit/>
          </a:bodyPr>
          <a:lstStyle/>
          <a:p>
            <a:r>
              <a:rPr lang="ru-RU" sz="2400" b="1" dirty="0" smtClean="0"/>
              <a:t>ЗАКОН </a:t>
            </a:r>
            <a:r>
              <a:rPr lang="ru-RU" sz="2400" b="1" dirty="0"/>
              <a:t>О РАДИЈАЦИОНОЈ И НУКЛЕАРНОЈ </a:t>
            </a:r>
            <a:r>
              <a:rPr lang="sr-Latn-RS" sz="2400" b="1" dirty="0" smtClean="0"/>
              <a:t>                                          </a:t>
            </a:r>
            <a:r>
              <a:rPr lang="ru-RU" sz="2400" b="1" dirty="0" smtClean="0"/>
              <a:t>СИГУРНОСТИ</a:t>
            </a:r>
            <a:r>
              <a:rPr lang="sr-Latn-RS" sz="2400" b="1" dirty="0" smtClean="0"/>
              <a:t> </a:t>
            </a:r>
            <a:r>
              <a:rPr lang="ru-RU" sz="2400" b="1" dirty="0" smtClean="0"/>
              <a:t>И </a:t>
            </a:r>
            <a:r>
              <a:rPr lang="ru-RU" sz="2400" b="1" dirty="0"/>
              <a:t>БЕЗБЕДНОСТИ 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980728"/>
            <a:ext cx="8229600" cy="4525963"/>
          </a:xfrm>
        </p:spPr>
        <p:txBody>
          <a:bodyPr>
            <a:no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ru-RU" sz="1600" b="1" dirty="0" smtClean="0">
                <a:solidFill>
                  <a:srgbClr val="FF0066"/>
                </a:solidFill>
              </a:rPr>
              <a:t>Забране:</a:t>
            </a:r>
          </a:p>
          <a:p>
            <a:pPr>
              <a:spcBef>
                <a:spcPts val="0"/>
              </a:spcBef>
            </a:pPr>
            <a:r>
              <a:rPr lang="ru-RU" sz="1600" b="1" dirty="0" smtClean="0"/>
              <a:t>Забрањена </a:t>
            </a:r>
            <a:r>
              <a:rPr lang="ru-RU" sz="1600" b="1" dirty="0"/>
              <a:t>је употреба нуклеарне енергије и јонизујућег зрачења у </a:t>
            </a:r>
            <a:r>
              <a:rPr lang="ru-RU" sz="1600" b="1" dirty="0" smtClean="0"/>
              <a:t>РС </a:t>
            </a:r>
            <a:r>
              <a:rPr lang="ru-RU" sz="1600" b="1" dirty="0"/>
              <a:t>које није искључиво у мирнодопске </a:t>
            </a:r>
            <a:r>
              <a:rPr lang="ru-RU" sz="1600" b="1" dirty="0" smtClean="0"/>
              <a:t>сврхе </a:t>
            </a:r>
          </a:p>
          <a:p>
            <a:pPr>
              <a:spcBef>
                <a:spcPts val="0"/>
              </a:spcBef>
            </a:pPr>
            <a:r>
              <a:rPr lang="ru-RU" sz="1600" b="1" dirty="0" smtClean="0"/>
              <a:t>Забрањене </a:t>
            </a:r>
            <a:r>
              <a:rPr lang="ru-RU" sz="1600" b="1" dirty="0"/>
              <a:t>су све делатности које се односе на набавку или развој нуклеарног оружја, радиолошких дисперзионих уређаја или на друге немирнодопске употребе нуклеарних или радиоактивних материјала и са њима повезаних технологија које се користе за производњу оружја за масовно уништење, као и пружање помоћи другима у таквим </a:t>
            </a:r>
            <a:r>
              <a:rPr lang="ru-RU" sz="1600" b="1" dirty="0" smtClean="0"/>
              <a:t>активностима</a:t>
            </a:r>
          </a:p>
          <a:p>
            <a:pPr>
              <a:spcBef>
                <a:spcPts val="0"/>
              </a:spcBef>
            </a:pPr>
            <a:r>
              <a:rPr lang="ru-RU" sz="1600" b="1" dirty="0" smtClean="0"/>
              <a:t>Забрањен </a:t>
            </a:r>
            <a:r>
              <a:rPr lang="ru-RU" sz="1600" b="1" dirty="0"/>
              <a:t>је увоз радиоактивног отпада и истрошеног нуклеарног горива иностраног порекла на територију </a:t>
            </a:r>
            <a:r>
              <a:rPr lang="ru-RU" sz="1600" b="1" dirty="0" smtClean="0"/>
              <a:t>РС</a:t>
            </a:r>
          </a:p>
          <a:p>
            <a:pPr>
              <a:spcBef>
                <a:spcPts val="0"/>
              </a:spcBef>
            </a:pPr>
            <a:r>
              <a:rPr lang="ru-RU" sz="1600" b="1" dirty="0" smtClean="0"/>
              <a:t>Забрањено </a:t>
            </a:r>
            <a:r>
              <a:rPr lang="ru-RU" sz="1600" b="1" dirty="0"/>
              <a:t>је свако намерно додавање радиоактивних супстанци у производњи прехрамбених производа, хране за животиње, козметике, играчака и личних украса и забрањује се увоз или извоз таквих </a:t>
            </a:r>
            <a:r>
              <a:rPr lang="ru-RU" sz="1600" b="1" dirty="0" smtClean="0"/>
              <a:t>производа</a:t>
            </a:r>
          </a:p>
          <a:p>
            <a:pPr>
              <a:spcBef>
                <a:spcPts val="0"/>
              </a:spcBef>
            </a:pPr>
            <a:r>
              <a:rPr lang="ru-RU" sz="1600" b="1" dirty="0" smtClean="0"/>
              <a:t>Забрањено </a:t>
            </a:r>
            <a:r>
              <a:rPr lang="ru-RU" sz="1600" b="1" dirty="0"/>
              <a:t>је стављање у промет потрошачких производа са уграђеним радионуклидима ако њихова употреба није оправдана или не испуњава критеријуме за изузимање од обавезе </a:t>
            </a:r>
            <a:r>
              <a:rPr lang="ru-RU" sz="1600" b="1" dirty="0" smtClean="0"/>
              <a:t>пријављивања</a:t>
            </a:r>
          </a:p>
          <a:p>
            <a:pPr>
              <a:spcBef>
                <a:spcPts val="0"/>
              </a:spcBef>
            </a:pPr>
            <a:r>
              <a:rPr lang="ru-RU" sz="1600" b="1" dirty="0" smtClean="0"/>
              <a:t>Забрањена </a:t>
            </a:r>
            <a:r>
              <a:rPr lang="ru-RU" sz="1600" b="1" dirty="0"/>
              <a:t>је свака активација материјала коришћеног у играчкама и личним украсима која у време пласирања на тржиште или израде има за последицу повећање активности које се не може занемарити са становишта заштите од зрачења и забрањује се увоз или извоз таквих производа и </a:t>
            </a:r>
            <a:r>
              <a:rPr lang="ru-RU" sz="1600" b="1" dirty="0" smtClean="0"/>
              <a:t>материјала</a:t>
            </a:r>
          </a:p>
          <a:p>
            <a:pPr>
              <a:spcBef>
                <a:spcPts val="0"/>
              </a:spcBef>
            </a:pPr>
            <a:r>
              <a:rPr lang="ru-RU" sz="1600" b="1" dirty="0" smtClean="0"/>
              <a:t>Забрањено </a:t>
            </a:r>
            <a:r>
              <a:rPr lang="ru-RU" sz="1600" b="1" dirty="0"/>
              <a:t>је намерно разблаживање радиоактивног отпада у сврху ослобађања од регулаторне </a:t>
            </a:r>
            <a:r>
              <a:rPr lang="ru-RU" sz="1600" b="1" dirty="0" smtClean="0"/>
              <a:t>контроле</a:t>
            </a:r>
          </a:p>
          <a:p>
            <a:pPr>
              <a:spcBef>
                <a:spcPts val="0"/>
              </a:spcBef>
            </a:pPr>
            <a:r>
              <a:rPr lang="ru-RU" sz="1600" b="1" dirty="0" smtClean="0"/>
              <a:t>Забрањено </a:t>
            </a:r>
            <a:r>
              <a:rPr lang="ru-RU" sz="1600" b="1" dirty="0"/>
              <a:t>је истицати знак радиоактивности на било ком предмету или месту на којем не постоји присуство извора зрачења</a:t>
            </a:r>
          </a:p>
          <a:p>
            <a:pPr marL="0" indent="0">
              <a:spcBef>
                <a:spcPts val="0"/>
              </a:spcBef>
              <a:buNone/>
            </a:pPr>
            <a:endParaRPr lang="ru-RU" sz="1600" b="1" dirty="0"/>
          </a:p>
          <a:p>
            <a:pPr marL="0" indent="0">
              <a:spcBef>
                <a:spcPts val="0"/>
              </a:spcBef>
              <a:buNone/>
            </a:pPr>
            <a:endParaRPr lang="ru-RU" sz="1600" b="1" dirty="0"/>
          </a:p>
        </p:txBody>
      </p:sp>
    </p:spTree>
    <p:extLst>
      <p:ext uri="{BB962C8B-B14F-4D97-AF65-F5344CB8AC3E}">
        <p14:creationId xmlns:p14="http://schemas.microsoft.com/office/powerpoint/2010/main" val="38154231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648072"/>
          </a:xfrm>
          <a:solidFill>
            <a:srgbClr val="99FF33"/>
          </a:solidFill>
        </p:spPr>
        <p:txBody>
          <a:bodyPr>
            <a:noAutofit/>
          </a:bodyPr>
          <a:lstStyle/>
          <a:p>
            <a:r>
              <a:rPr lang="ru-RU" sz="2400" b="1" dirty="0" smtClean="0"/>
              <a:t>ЗАКОН </a:t>
            </a:r>
            <a:r>
              <a:rPr lang="ru-RU" sz="2400" b="1" dirty="0"/>
              <a:t>О РАДИЈАЦИОНОЈ И НУКЛЕАРНОЈ </a:t>
            </a:r>
            <a:r>
              <a:rPr lang="sr-Latn-RS" sz="2400" b="1" dirty="0" smtClean="0"/>
              <a:t>                                          </a:t>
            </a:r>
            <a:r>
              <a:rPr lang="ru-RU" sz="2400" b="1" dirty="0" smtClean="0"/>
              <a:t>СИГУРНОСТИ</a:t>
            </a:r>
            <a:r>
              <a:rPr lang="sr-Latn-RS" sz="2400" b="1" dirty="0" smtClean="0"/>
              <a:t> </a:t>
            </a:r>
            <a:r>
              <a:rPr lang="ru-RU" sz="2400" b="1" dirty="0" smtClean="0"/>
              <a:t>И </a:t>
            </a:r>
            <a:r>
              <a:rPr lang="ru-RU" sz="2400" b="1" dirty="0"/>
              <a:t>БЕЗБЕДНОСТИ 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1904" y="1124744"/>
            <a:ext cx="7920880" cy="4525963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</a:pPr>
            <a:r>
              <a:rPr lang="ru-RU" sz="1600" b="1" dirty="0" smtClean="0"/>
              <a:t>Ради </a:t>
            </a:r>
            <a:r>
              <a:rPr lang="ru-RU" sz="1600" b="1" dirty="0"/>
              <a:t>обезбеђења услова за спровођење политике у области радијационе и нуклеарне сигурности и безбедности и политике управљања истрошеним горивом и радиоактивним отпадом у РС, доносе се следећи стратешки документи:</a:t>
            </a:r>
          </a:p>
          <a:p>
            <a:pPr>
              <a:spcBef>
                <a:spcPts val="0"/>
              </a:spcBef>
              <a:buFont typeface="+mj-lt"/>
              <a:buAutoNum type="arabicPeriod"/>
            </a:pPr>
            <a:r>
              <a:rPr lang="ru-RU" sz="1600" b="1" dirty="0" smtClean="0">
                <a:solidFill>
                  <a:srgbClr val="FF0066"/>
                </a:solidFill>
              </a:rPr>
              <a:t>Стратегија </a:t>
            </a:r>
            <a:r>
              <a:rPr lang="ru-RU" sz="1600" b="1" dirty="0">
                <a:solidFill>
                  <a:srgbClr val="FF0066"/>
                </a:solidFill>
              </a:rPr>
              <a:t>радијационе и нуклеарне </a:t>
            </a:r>
            <a:r>
              <a:rPr lang="ru-RU" sz="1600" b="1" dirty="0" smtClean="0">
                <a:solidFill>
                  <a:srgbClr val="FF0066"/>
                </a:solidFill>
              </a:rPr>
              <a:t>сигурности</a:t>
            </a:r>
            <a:endParaRPr lang="ru-RU" sz="1600" b="1" dirty="0">
              <a:solidFill>
                <a:srgbClr val="FF0066"/>
              </a:solidFill>
            </a:endParaRPr>
          </a:p>
          <a:p>
            <a:pPr>
              <a:spcBef>
                <a:spcPts val="0"/>
              </a:spcBef>
              <a:buFont typeface="+mj-lt"/>
              <a:buAutoNum type="arabicPeriod"/>
            </a:pPr>
            <a:r>
              <a:rPr lang="ru-RU" sz="1600" b="1" dirty="0" smtClean="0">
                <a:solidFill>
                  <a:srgbClr val="FF0066"/>
                </a:solidFill>
              </a:rPr>
              <a:t>Стратегија </a:t>
            </a:r>
            <a:r>
              <a:rPr lang="ru-RU" sz="1600" b="1" dirty="0">
                <a:solidFill>
                  <a:srgbClr val="FF0066"/>
                </a:solidFill>
              </a:rPr>
              <a:t>управљања истрошеним горивом и радиоактивним </a:t>
            </a:r>
            <a:r>
              <a:rPr lang="ru-RU" sz="1600" b="1" dirty="0" smtClean="0">
                <a:solidFill>
                  <a:srgbClr val="FF0066"/>
                </a:solidFill>
              </a:rPr>
              <a:t>отпадом</a:t>
            </a:r>
            <a:endParaRPr lang="ru-RU" sz="1600" b="1" dirty="0">
              <a:solidFill>
                <a:srgbClr val="FF0066"/>
              </a:solidFill>
            </a:endParaRPr>
          </a:p>
          <a:p>
            <a:pPr>
              <a:spcBef>
                <a:spcPts val="0"/>
              </a:spcBef>
              <a:buFont typeface="+mj-lt"/>
              <a:buAutoNum type="arabicPeriod"/>
            </a:pPr>
            <a:r>
              <a:rPr lang="ru-RU" sz="1600" b="1" dirty="0" smtClean="0">
                <a:solidFill>
                  <a:srgbClr val="FF0066"/>
                </a:solidFill>
              </a:rPr>
              <a:t>Стратегија </a:t>
            </a:r>
            <a:r>
              <a:rPr lang="ru-RU" sz="1600" b="1" dirty="0">
                <a:solidFill>
                  <a:srgbClr val="FF0066"/>
                </a:solidFill>
              </a:rPr>
              <a:t>радијационе и нуклеарне безбедности </a:t>
            </a:r>
          </a:p>
          <a:p>
            <a:pPr>
              <a:spcBef>
                <a:spcPts val="0"/>
              </a:spcBef>
              <a:buFont typeface="+mj-lt"/>
              <a:buAutoNum type="arabicPeriod"/>
            </a:pPr>
            <a:r>
              <a:rPr lang="ru-RU" sz="1600" b="1" dirty="0" smtClean="0">
                <a:solidFill>
                  <a:srgbClr val="FF0066"/>
                </a:solidFill>
              </a:rPr>
              <a:t>Стратегија </a:t>
            </a:r>
            <a:r>
              <a:rPr lang="ru-RU" sz="1600" b="1" dirty="0">
                <a:solidFill>
                  <a:srgbClr val="FF0066"/>
                </a:solidFill>
              </a:rPr>
              <a:t>управљања ситуацијама постојећег </a:t>
            </a:r>
            <a:r>
              <a:rPr lang="ru-RU" sz="1600" b="1" dirty="0" smtClean="0">
                <a:solidFill>
                  <a:srgbClr val="FF0066"/>
                </a:solidFill>
              </a:rPr>
              <a:t>излагања</a:t>
            </a:r>
            <a:endParaRPr lang="ru-RU" sz="1600" b="1" dirty="0">
              <a:solidFill>
                <a:srgbClr val="FF0066"/>
              </a:solidFill>
            </a:endParaRPr>
          </a:p>
          <a:p>
            <a:pPr marL="0" indent="0">
              <a:spcBef>
                <a:spcPts val="0"/>
              </a:spcBef>
              <a:buNone/>
            </a:pPr>
            <a:endParaRPr lang="ru-RU" sz="800" b="1" dirty="0"/>
          </a:p>
          <a:p>
            <a:pPr>
              <a:spcBef>
                <a:spcPts val="0"/>
              </a:spcBef>
            </a:pPr>
            <a:r>
              <a:rPr lang="ru-RU" sz="1600" b="1" dirty="0"/>
              <a:t>Стратегије дугорочно одређују и усмеравају правце деловања у области радијационе и нуклеарне сигурности и безбедности, одређују мере за унапређивање управљања истрошеним горивом и радиоактивним отпадом, у складу са међународним стандардима и принципима у овој области као и преузетим међународним </a:t>
            </a:r>
            <a:r>
              <a:rPr lang="ru-RU" sz="1600" b="1" dirty="0" smtClean="0"/>
              <a:t>обавезама</a:t>
            </a:r>
            <a:endParaRPr lang="ru-RU" sz="1600" b="1" dirty="0"/>
          </a:p>
          <a:p>
            <a:pPr>
              <a:spcBef>
                <a:spcPts val="0"/>
              </a:spcBef>
            </a:pPr>
            <a:r>
              <a:rPr lang="ru-RU" sz="1600" b="1" dirty="0" smtClean="0"/>
              <a:t>Стратегије </a:t>
            </a:r>
            <a:r>
              <a:rPr lang="ru-RU" sz="1600" b="1" dirty="0"/>
              <a:t>доноси Влада за период од </a:t>
            </a:r>
            <a:r>
              <a:rPr lang="ru-RU" sz="1600" b="1" dirty="0" smtClean="0"/>
              <a:t>7 година</a:t>
            </a:r>
            <a:endParaRPr lang="ru-RU" sz="1600" b="1" dirty="0"/>
          </a:p>
          <a:p>
            <a:pPr marL="0" indent="0">
              <a:spcBef>
                <a:spcPts val="0"/>
              </a:spcBef>
              <a:buNone/>
            </a:pPr>
            <a:endParaRPr lang="ru-RU" sz="800" b="1" dirty="0" smtClean="0"/>
          </a:p>
          <a:p>
            <a:pPr marL="0" indent="0">
              <a:spcBef>
                <a:spcPts val="0"/>
              </a:spcBef>
              <a:buNone/>
            </a:pPr>
            <a:r>
              <a:rPr lang="ru-RU" sz="1600" b="1" dirty="0" smtClean="0"/>
              <a:t>Стратегије </a:t>
            </a:r>
            <a:r>
              <a:rPr lang="ru-RU" sz="1600" b="1" dirty="0"/>
              <a:t>садрже:</a:t>
            </a:r>
          </a:p>
          <a:p>
            <a:pPr>
              <a:spcBef>
                <a:spcPts val="0"/>
              </a:spcBef>
            </a:pPr>
            <a:r>
              <a:rPr lang="ru-RU" sz="1600" b="1" dirty="0" smtClean="0"/>
              <a:t>жељено </a:t>
            </a:r>
            <a:r>
              <a:rPr lang="ru-RU" sz="1600" b="1" dirty="0"/>
              <a:t>стање чијем достизању доприноси постизање општих и посебних </a:t>
            </a:r>
            <a:r>
              <a:rPr lang="ru-RU" sz="1600" b="1" dirty="0" smtClean="0"/>
              <a:t>циљева</a:t>
            </a:r>
            <a:endParaRPr lang="ru-RU" sz="1600" b="1" dirty="0"/>
          </a:p>
          <a:p>
            <a:pPr>
              <a:spcBef>
                <a:spcPts val="0"/>
              </a:spcBef>
            </a:pPr>
            <a:r>
              <a:rPr lang="ru-RU" sz="1600" b="1" dirty="0" smtClean="0"/>
              <a:t>анализу </a:t>
            </a:r>
            <a:r>
              <a:rPr lang="ru-RU" sz="1600" b="1" dirty="0"/>
              <a:t>и оцену постојећег </a:t>
            </a:r>
            <a:r>
              <a:rPr lang="ru-RU" sz="1600" b="1" dirty="0" smtClean="0"/>
              <a:t>стања</a:t>
            </a:r>
            <a:endParaRPr lang="ru-RU" sz="1600" b="1" dirty="0"/>
          </a:p>
          <a:p>
            <a:pPr>
              <a:spcBef>
                <a:spcPts val="0"/>
              </a:spcBef>
            </a:pPr>
            <a:r>
              <a:rPr lang="ru-RU" sz="1600" b="1" dirty="0" smtClean="0"/>
              <a:t>опште </a:t>
            </a:r>
            <a:r>
              <a:rPr lang="ru-RU" sz="1600" b="1" dirty="0"/>
              <a:t>и посебне циљеве и јасне временске оквире за њихово </a:t>
            </a:r>
            <a:r>
              <a:rPr lang="ru-RU" sz="1600" b="1" dirty="0" smtClean="0"/>
              <a:t>остваривање</a:t>
            </a:r>
            <a:endParaRPr lang="ru-RU" sz="1600" b="1" dirty="0"/>
          </a:p>
          <a:p>
            <a:pPr>
              <a:spcBef>
                <a:spcPts val="0"/>
              </a:spcBef>
            </a:pPr>
            <a:r>
              <a:rPr lang="ru-RU" sz="1600" b="1" dirty="0" smtClean="0"/>
              <a:t>мере </a:t>
            </a:r>
            <a:r>
              <a:rPr lang="ru-RU" sz="1600" b="1" dirty="0"/>
              <a:t>за постизање општих и посебних </a:t>
            </a:r>
            <a:r>
              <a:rPr lang="ru-RU" sz="1600" b="1" dirty="0" smtClean="0"/>
              <a:t>циљева</a:t>
            </a:r>
            <a:endParaRPr lang="ru-RU" sz="1600" b="1" dirty="0"/>
          </a:p>
          <a:p>
            <a:pPr>
              <a:spcBef>
                <a:spcPts val="0"/>
              </a:spcBef>
            </a:pPr>
            <a:r>
              <a:rPr lang="ru-RU" sz="1600" b="1" dirty="0" smtClean="0"/>
              <a:t>кључне </a:t>
            </a:r>
            <a:r>
              <a:rPr lang="ru-RU" sz="1600" b="1" dirty="0"/>
              <a:t>показатеље </a:t>
            </a:r>
            <a:r>
              <a:rPr lang="ru-RU" sz="1600" b="1" dirty="0" smtClean="0"/>
              <a:t>учинка</a:t>
            </a:r>
            <a:endParaRPr lang="ru-RU" sz="1600" b="1" dirty="0"/>
          </a:p>
          <a:p>
            <a:pPr>
              <a:spcBef>
                <a:spcPts val="0"/>
              </a:spcBef>
            </a:pPr>
            <a:r>
              <a:rPr lang="ru-RU" sz="1600" b="1" dirty="0" smtClean="0"/>
              <a:t>институционални </a:t>
            </a:r>
            <a:r>
              <a:rPr lang="ru-RU" sz="1600" b="1" dirty="0"/>
              <a:t>оквир, план за праћење спровођења и институције одговорне за праћење спровођења </a:t>
            </a:r>
            <a:r>
              <a:rPr lang="ru-RU" sz="1600" b="1" dirty="0" smtClean="0"/>
              <a:t>стратегије</a:t>
            </a:r>
            <a:endParaRPr lang="ru-RU" sz="1600" b="1" dirty="0"/>
          </a:p>
          <a:p>
            <a:pPr>
              <a:spcBef>
                <a:spcPts val="0"/>
              </a:spcBef>
            </a:pPr>
            <a:r>
              <a:rPr lang="ru-RU" sz="1600" b="1" dirty="0" smtClean="0"/>
              <a:t>акционе </a:t>
            </a:r>
            <a:r>
              <a:rPr lang="ru-RU" sz="1600" b="1" dirty="0"/>
              <a:t>планове за спровођење </a:t>
            </a:r>
            <a:r>
              <a:rPr lang="ru-RU" sz="1600" b="1" dirty="0" smtClean="0"/>
              <a:t>стратегија</a:t>
            </a:r>
            <a:endParaRPr lang="ru-RU" sz="1600" b="1" dirty="0"/>
          </a:p>
          <a:p>
            <a:pPr marL="0" indent="0">
              <a:spcBef>
                <a:spcPts val="0"/>
              </a:spcBef>
              <a:buNone/>
            </a:pPr>
            <a:endParaRPr lang="ru-RU" sz="1600" b="1" dirty="0"/>
          </a:p>
        </p:txBody>
      </p:sp>
    </p:spTree>
    <p:extLst>
      <p:ext uri="{BB962C8B-B14F-4D97-AF65-F5344CB8AC3E}">
        <p14:creationId xmlns:p14="http://schemas.microsoft.com/office/powerpoint/2010/main" val="13925786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576064"/>
          </a:xfrm>
          <a:solidFill>
            <a:srgbClr val="99FF33"/>
          </a:solidFill>
        </p:spPr>
        <p:txBody>
          <a:bodyPr>
            <a:normAutofit/>
          </a:bodyPr>
          <a:lstStyle/>
          <a:p>
            <a:r>
              <a:rPr lang="ru-RU" sz="2400" b="1" dirty="0"/>
              <a:t>ЗАКОН О УПРАВЉАЊУ </a:t>
            </a:r>
            <a:r>
              <a:rPr lang="ru-RU" sz="2400" b="1" dirty="0" smtClean="0"/>
              <a:t>ОТПАДОМ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57908" y="1052736"/>
            <a:ext cx="7848872" cy="4525963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</a:pPr>
            <a:r>
              <a:rPr lang="ru-RU" sz="1600" b="1" dirty="0"/>
              <a:t>Поступање са отпадним материјама у законодавству Србије регулисано </a:t>
            </a:r>
            <a:r>
              <a:rPr lang="ru-RU" sz="1600" b="1" dirty="0" smtClean="0"/>
              <a:t>је Законом </a:t>
            </a:r>
            <a:r>
              <a:rPr lang="ru-RU" sz="1600" b="1" dirty="0"/>
              <a:t>о управљању </a:t>
            </a:r>
            <a:r>
              <a:rPr lang="ru-RU" sz="1600" b="1" dirty="0" smtClean="0"/>
              <a:t>отпадом </a:t>
            </a:r>
            <a:r>
              <a:rPr lang="ru-RU" sz="1600" b="1" dirty="0"/>
              <a:t>и Законом о амбалажи </a:t>
            </a:r>
            <a:r>
              <a:rPr lang="ru-RU" sz="1600" b="1" dirty="0" smtClean="0"/>
              <a:t>и амбалажном отпаду</a:t>
            </a:r>
          </a:p>
          <a:p>
            <a:pPr>
              <a:spcBef>
                <a:spcPts val="0"/>
              </a:spcBef>
            </a:pPr>
            <a:endParaRPr lang="ru-RU" sz="800" b="1" dirty="0" smtClean="0">
              <a:solidFill>
                <a:srgbClr val="FF0066"/>
              </a:solidFill>
            </a:endParaRPr>
          </a:p>
          <a:p>
            <a:pPr>
              <a:spcBef>
                <a:spcPts val="0"/>
              </a:spcBef>
            </a:pPr>
            <a:r>
              <a:rPr lang="ru-RU" sz="1600" b="1" dirty="0" smtClean="0">
                <a:solidFill>
                  <a:srgbClr val="FF0066"/>
                </a:solidFill>
              </a:rPr>
              <a:t>Отпад</a:t>
            </a:r>
            <a:r>
              <a:rPr lang="ru-RU" sz="1600" b="1" dirty="0" smtClean="0"/>
              <a:t> - </a:t>
            </a:r>
            <a:r>
              <a:rPr lang="ru-RU" sz="1600" b="1" dirty="0"/>
              <a:t>свака материја или предмет садржан у </a:t>
            </a:r>
            <a:r>
              <a:rPr lang="ru-RU" sz="1600" b="1" dirty="0" smtClean="0"/>
              <a:t>листи категорија </a:t>
            </a:r>
            <a:r>
              <a:rPr lang="ru-RU" sz="1600" b="1" dirty="0"/>
              <a:t>отпада (Q-листа) који власник одбацује, намерава или мора да </a:t>
            </a:r>
            <a:r>
              <a:rPr lang="ru-RU" sz="1600" b="1" dirty="0" smtClean="0"/>
              <a:t>одбаци</a:t>
            </a:r>
          </a:p>
          <a:p>
            <a:pPr>
              <a:spcBef>
                <a:spcPts val="0"/>
              </a:spcBef>
            </a:pPr>
            <a:r>
              <a:rPr lang="ru-RU" sz="1600" b="1" dirty="0" smtClean="0">
                <a:solidFill>
                  <a:srgbClr val="FF0066"/>
                </a:solidFill>
              </a:rPr>
              <a:t>Опасан </a:t>
            </a:r>
            <a:r>
              <a:rPr lang="ru-RU" sz="1600" b="1" dirty="0">
                <a:solidFill>
                  <a:srgbClr val="FF0066"/>
                </a:solidFill>
              </a:rPr>
              <a:t>отпад </a:t>
            </a:r>
            <a:r>
              <a:rPr lang="ru-RU" sz="1600" b="1" dirty="0" smtClean="0"/>
              <a:t>- </a:t>
            </a:r>
            <a:r>
              <a:rPr lang="ru-RU" sz="1600" b="1" dirty="0"/>
              <a:t>отпад који по свом пореклу, саставу </a:t>
            </a:r>
            <a:r>
              <a:rPr lang="ru-RU" sz="1600" b="1" dirty="0" smtClean="0"/>
              <a:t>или концентрацији </a:t>
            </a:r>
            <a:r>
              <a:rPr lang="ru-RU" sz="1600" b="1" dirty="0"/>
              <a:t>опасних материја може проузроковати опасност по животну </a:t>
            </a:r>
            <a:r>
              <a:rPr lang="ru-RU" sz="1600" b="1" dirty="0" smtClean="0"/>
              <a:t>средину и </a:t>
            </a:r>
            <a:r>
              <a:rPr lang="ru-RU" sz="1600" b="1" dirty="0"/>
              <a:t>здравље људи и има најмање једну од опасних карактеристика утврђених </a:t>
            </a:r>
            <a:r>
              <a:rPr lang="ru-RU" sz="1600" b="1" dirty="0" smtClean="0"/>
              <a:t>посебним прописима</a:t>
            </a:r>
            <a:r>
              <a:rPr lang="ru-RU" sz="1600" b="1" dirty="0"/>
              <a:t>, укључујући и амбалажу у коју је опасан отпад био или јесте упакован</a:t>
            </a:r>
            <a:r>
              <a:rPr lang="ru-RU" sz="1600" b="1" dirty="0" smtClean="0"/>
              <a:t>, а комунални </a:t>
            </a:r>
            <a:r>
              <a:rPr lang="ru-RU" sz="1600" b="1" dirty="0"/>
              <a:t>отпад је отпад из домаћинстава (кућни отпад), као и </a:t>
            </a:r>
            <a:r>
              <a:rPr lang="ru-RU" sz="1600" b="1" dirty="0" smtClean="0"/>
              <a:t>други отпад </a:t>
            </a:r>
            <a:r>
              <a:rPr lang="ru-RU" sz="1600" b="1" dirty="0"/>
              <a:t>који је због своје природе или састава сличан отпаду из домаћинства</a:t>
            </a:r>
          </a:p>
          <a:p>
            <a:pPr marL="0" indent="0">
              <a:spcBef>
                <a:spcPts val="0"/>
              </a:spcBef>
              <a:buNone/>
            </a:pPr>
            <a:endParaRPr lang="ru-RU" sz="800" b="1" dirty="0" smtClean="0"/>
          </a:p>
          <a:p>
            <a:pPr marL="0" indent="0">
              <a:spcBef>
                <a:spcPts val="0"/>
              </a:spcBef>
              <a:buNone/>
            </a:pPr>
            <a:r>
              <a:rPr lang="ru-RU" sz="1600" b="1" dirty="0" smtClean="0"/>
              <a:t>Уређују се:</a:t>
            </a:r>
          </a:p>
          <a:p>
            <a:pPr>
              <a:spcBef>
                <a:spcPts val="0"/>
              </a:spcBef>
            </a:pPr>
            <a:r>
              <a:rPr lang="ru-RU" sz="1600" b="1" dirty="0" smtClean="0">
                <a:solidFill>
                  <a:srgbClr val="FF0066"/>
                </a:solidFill>
              </a:rPr>
              <a:t>врсте </a:t>
            </a:r>
            <a:r>
              <a:rPr lang="ru-RU" sz="1600" b="1" dirty="0">
                <a:solidFill>
                  <a:srgbClr val="FF0066"/>
                </a:solidFill>
              </a:rPr>
              <a:t>и класификација </a:t>
            </a:r>
            <a:r>
              <a:rPr lang="ru-RU" sz="1600" b="1" dirty="0" smtClean="0">
                <a:solidFill>
                  <a:srgbClr val="FF0066"/>
                </a:solidFill>
              </a:rPr>
              <a:t>отпада</a:t>
            </a:r>
          </a:p>
          <a:p>
            <a:pPr>
              <a:spcBef>
                <a:spcPts val="0"/>
              </a:spcBef>
            </a:pPr>
            <a:r>
              <a:rPr lang="ru-RU" sz="1600" b="1" dirty="0" smtClean="0">
                <a:solidFill>
                  <a:srgbClr val="FF0066"/>
                </a:solidFill>
              </a:rPr>
              <a:t>планирање </a:t>
            </a:r>
            <a:r>
              <a:rPr lang="ru-RU" sz="1600" b="1" dirty="0">
                <a:solidFill>
                  <a:srgbClr val="FF0066"/>
                </a:solidFill>
              </a:rPr>
              <a:t>управљања </a:t>
            </a:r>
            <a:r>
              <a:rPr lang="ru-RU" sz="1600" b="1" dirty="0" smtClean="0">
                <a:solidFill>
                  <a:srgbClr val="FF0066"/>
                </a:solidFill>
              </a:rPr>
              <a:t>отпадом</a:t>
            </a:r>
          </a:p>
          <a:p>
            <a:pPr>
              <a:spcBef>
                <a:spcPts val="0"/>
              </a:spcBef>
            </a:pPr>
            <a:r>
              <a:rPr lang="ru-RU" sz="1600" b="1" dirty="0" smtClean="0">
                <a:solidFill>
                  <a:srgbClr val="FF0066"/>
                </a:solidFill>
              </a:rPr>
              <a:t>субјекти управљања отпадом</a:t>
            </a:r>
          </a:p>
          <a:p>
            <a:pPr>
              <a:spcBef>
                <a:spcPts val="0"/>
              </a:spcBef>
            </a:pPr>
            <a:r>
              <a:rPr lang="ru-RU" sz="1600" b="1" dirty="0" smtClean="0">
                <a:solidFill>
                  <a:srgbClr val="FF0066"/>
                </a:solidFill>
              </a:rPr>
              <a:t>одговорности </a:t>
            </a:r>
            <a:r>
              <a:rPr lang="ru-RU" sz="1600" b="1" dirty="0">
                <a:solidFill>
                  <a:srgbClr val="FF0066"/>
                </a:solidFill>
              </a:rPr>
              <a:t>и обавезе у управљању </a:t>
            </a:r>
            <a:r>
              <a:rPr lang="ru-RU" sz="1600" b="1" dirty="0" smtClean="0">
                <a:solidFill>
                  <a:srgbClr val="FF0066"/>
                </a:solidFill>
              </a:rPr>
              <a:t>отпадом</a:t>
            </a:r>
          </a:p>
          <a:p>
            <a:pPr>
              <a:spcBef>
                <a:spcPts val="0"/>
              </a:spcBef>
            </a:pPr>
            <a:r>
              <a:rPr lang="ru-RU" sz="1600" b="1" dirty="0" smtClean="0">
                <a:solidFill>
                  <a:srgbClr val="FF0066"/>
                </a:solidFill>
              </a:rPr>
              <a:t>организовање управљања отпадом</a:t>
            </a:r>
          </a:p>
          <a:p>
            <a:pPr>
              <a:spcBef>
                <a:spcPts val="0"/>
              </a:spcBef>
            </a:pPr>
            <a:r>
              <a:rPr lang="ru-RU" sz="1600" b="1" dirty="0" smtClean="0">
                <a:solidFill>
                  <a:srgbClr val="FF0066"/>
                </a:solidFill>
              </a:rPr>
              <a:t>управљање </a:t>
            </a:r>
            <a:r>
              <a:rPr lang="ru-RU" sz="1600" b="1" dirty="0">
                <a:solidFill>
                  <a:srgbClr val="FF0066"/>
                </a:solidFill>
              </a:rPr>
              <a:t>посебним токовима </a:t>
            </a:r>
            <a:r>
              <a:rPr lang="ru-RU" sz="1600" b="1" dirty="0" smtClean="0">
                <a:solidFill>
                  <a:srgbClr val="FF0066"/>
                </a:solidFill>
              </a:rPr>
              <a:t>отпада</a:t>
            </a:r>
          </a:p>
          <a:p>
            <a:pPr>
              <a:spcBef>
                <a:spcPts val="0"/>
              </a:spcBef>
            </a:pPr>
            <a:r>
              <a:rPr lang="ru-RU" sz="1600" b="1" dirty="0" smtClean="0">
                <a:solidFill>
                  <a:srgbClr val="FF0066"/>
                </a:solidFill>
              </a:rPr>
              <a:t>услови </a:t>
            </a:r>
            <a:r>
              <a:rPr lang="ru-RU" sz="1600" b="1" dirty="0">
                <a:solidFill>
                  <a:srgbClr val="FF0066"/>
                </a:solidFill>
              </a:rPr>
              <a:t>и </a:t>
            </a:r>
            <a:r>
              <a:rPr lang="ru-RU" sz="1600" b="1" dirty="0" smtClean="0">
                <a:solidFill>
                  <a:srgbClr val="FF0066"/>
                </a:solidFill>
              </a:rPr>
              <a:t>поступак издавања дозвола</a:t>
            </a:r>
          </a:p>
          <a:p>
            <a:pPr>
              <a:spcBef>
                <a:spcPts val="0"/>
              </a:spcBef>
            </a:pPr>
            <a:r>
              <a:rPr lang="ru-RU" sz="1600" b="1" dirty="0" smtClean="0">
                <a:solidFill>
                  <a:srgbClr val="FF0066"/>
                </a:solidFill>
              </a:rPr>
              <a:t>прекогранично </a:t>
            </a:r>
            <a:r>
              <a:rPr lang="ru-RU" sz="1600" b="1" dirty="0">
                <a:solidFill>
                  <a:srgbClr val="FF0066"/>
                </a:solidFill>
              </a:rPr>
              <a:t>кретање </a:t>
            </a:r>
            <a:r>
              <a:rPr lang="ru-RU" sz="1600" b="1" dirty="0" smtClean="0">
                <a:solidFill>
                  <a:srgbClr val="FF0066"/>
                </a:solidFill>
              </a:rPr>
              <a:t>отпада</a:t>
            </a:r>
          </a:p>
          <a:p>
            <a:pPr>
              <a:spcBef>
                <a:spcPts val="0"/>
              </a:spcBef>
            </a:pPr>
            <a:r>
              <a:rPr lang="ru-RU" sz="1600" b="1" dirty="0" smtClean="0">
                <a:solidFill>
                  <a:srgbClr val="FF0066"/>
                </a:solidFill>
              </a:rPr>
              <a:t>извештавање </a:t>
            </a:r>
            <a:r>
              <a:rPr lang="ru-RU" sz="1600" b="1" dirty="0">
                <a:solidFill>
                  <a:srgbClr val="FF0066"/>
                </a:solidFill>
              </a:rPr>
              <a:t>о отпаду и </a:t>
            </a:r>
            <a:r>
              <a:rPr lang="ru-RU" sz="1600" b="1" dirty="0" smtClean="0">
                <a:solidFill>
                  <a:srgbClr val="FF0066"/>
                </a:solidFill>
              </a:rPr>
              <a:t>база података</a:t>
            </a:r>
          </a:p>
          <a:p>
            <a:pPr>
              <a:spcBef>
                <a:spcPts val="0"/>
              </a:spcBef>
            </a:pPr>
            <a:r>
              <a:rPr lang="ru-RU" sz="1600" b="1" dirty="0" smtClean="0">
                <a:solidFill>
                  <a:srgbClr val="FF0066"/>
                </a:solidFill>
              </a:rPr>
              <a:t>финансирање </a:t>
            </a:r>
            <a:r>
              <a:rPr lang="ru-RU" sz="1600" b="1" dirty="0">
                <a:solidFill>
                  <a:srgbClr val="FF0066"/>
                </a:solidFill>
              </a:rPr>
              <a:t>управљања </a:t>
            </a:r>
            <a:r>
              <a:rPr lang="ru-RU" sz="1600" b="1" dirty="0" smtClean="0">
                <a:solidFill>
                  <a:srgbClr val="FF0066"/>
                </a:solidFill>
              </a:rPr>
              <a:t>отпадом</a:t>
            </a:r>
          </a:p>
          <a:p>
            <a:pPr>
              <a:spcBef>
                <a:spcPts val="0"/>
              </a:spcBef>
            </a:pPr>
            <a:r>
              <a:rPr lang="ru-RU" sz="1600" b="1" dirty="0" smtClean="0">
                <a:solidFill>
                  <a:srgbClr val="FF0066"/>
                </a:solidFill>
              </a:rPr>
              <a:t>надзор</a:t>
            </a:r>
          </a:p>
        </p:txBody>
      </p:sp>
    </p:spTree>
    <p:extLst>
      <p:ext uri="{BB962C8B-B14F-4D97-AF65-F5344CB8AC3E}">
        <p14:creationId xmlns:p14="http://schemas.microsoft.com/office/powerpoint/2010/main" val="38445384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1196" y="188640"/>
            <a:ext cx="8229600" cy="504056"/>
          </a:xfrm>
          <a:solidFill>
            <a:srgbClr val="99FF33"/>
          </a:solidFill>
        </p:spPr>
        <p:txBody>
          <a:bodyPr>
            <a:normAutofit/>
          </a:bodyPr>
          <a:lstStyle/>
          <a:p>
            <a:r>
              <a:rPr lang="ru-RU" sz="2400" b="1" dirty="0"/>
              <a:t>ЗАКОН О УПРАВЉАЊУ </a:t>
            </a:r>
            <a:r>
              <a:rPr lang="ru-RU" sz="2400" b="1" dirty="0" smtClean="0"/>
              <a:t>ОТПАДОМ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5576" y="980728"/>
            <a:ext cx="7560840" cy="4525963"/>
          </a:xfrm>
        </p:spPr>
        <p:txBody>
          <a:bodyPr>
            <a:no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ru-RU" sz="1600" b="1" dirty="0" smtClean="0"/>
              <a:t>Управљање </a:t>
            </a:r>
            <a:r>
              <a:rPr lang="ru-RU" sz="1600" b="1" dirty="0"/>
              <a:t>отпадом заснива се на </a:t>
            </a:r>
            <a:r>
              <a:rPr lang="ru-RU" sz="1600" b="1" dirty="0" smtClean="0"/>
              <a:t>начелима:</a:t>
            </a:r>
          </a:p>
          <a:p>
            <a:pPr marL="0" indent="0">
              <a:spcBef>
                <a:spcPts val="0"/>
              </a:spcBef>
              <a:buNone/>
            </a:pPr>
            <a:endParaRPr lang="ru-RU" sz="800" b="1" dirty="0"/>
          </a:p>
          <a:p>
            <a:pPr>
              <a:spcBef>
                <a:spcPts val="0"/>
              </a:spcBef>
            </a:pPr>
            <a:r>
              <a:rPr lang="ru-RU" sz="1600" b="1" dirty="0" smtClean="0">
                <a:solidFill>
                  <a:srgbClr val="FF0066"/>
                </a:solidFill>
              </a:rPr>
              <a:t>Начело </a:t>
            </a:r>
            <a:r>
              <a:rPr lang="ru-RU" sz="1600" b="1" dirty="0">
                <a:solidFill>
                  <a:srgbClr val="FF0066"/>
                </a:solidFill>
              </a:rPr>
              <a:t>избора оптималне опције за животну </a:t>
            </a:r>
            <a:r>
              <a:rPr lang="ru-RU" sz="1600" b="1" dirty="0" smtClean="0">
                <a:solidFill>
                  <a:srgbClr val="FF0066"/>
                </a:solidFill>
              </a:rPr>
              <a:t>средину</a:t>
            </a:r>
            <a:r>
              <a:rPr lang="ru-RU" sz="1600" b="1" dirty="0" smtClean="0"/>
              <a:t> – Установљава се </a:t>
            </a:r>
            <a:r>
              <a:rPr lang="ru-RU" sz="1600" b="1" dirty="0"/>
              <a:t>за дате циљеве и </a:t>
            </a:r>
            <a:r>
              <a:rPr lang="ru-RU" sz="1600" b="1" dirty="0" smtClean="0"/>
              <a:t>околности опција која </a:t>
            </a:r>
            <a:r>
              <a:rPr lang="ru-RU" sz="1600" b="1" dirty="0"/>
              <a:t>даје највећу добит или </a:t>
            </a:r>
            <a:r>
              <a:rPr lang="ru-RU" sz="1600" b="1" dirty="0" smtClean="0"/>
              <a:t>најмању штету </a:t>
            </a:r>
            <a:r>
              <a:rPr lang="ru-RU" sz="1600" b="1" dirty="0"/>
              <a:t>за животну </a:t>
            </a:r>
            <a:r>
              <a:rPr lang="ru-RU" sz="1600" b="1" dirty="0" smtClean="0"/>
              <a:t>средину, </a:t>
            </a:r>
            <a:r>
              <a:rPr lang="ru-RU" sz="1600" b="1" dirty="0"/>
              <a:t>уз прихватљиве трошкове и </a:t>
            </a:r>
            <a:r>
              <a:rPr lang="ru-RU" sz="1600" b="1" dirty="0" smtClean="0"/>
              <a:t>профитабилност</a:t>
            </a:r>
          </a:p>
          <a:p>
            <a:pPr>
              <a:spcBef>
                <a:spcPts val="0"/>
              </a:spcBef>
            </a:pPr>
            <a:endParaRPr lang="ru-RU" sz="800" b="1" dirty="0"/>
          </a:p>
          <a:p>
            <a:pPr>
              <a:spcBef>
                <a:spcPts val="0"/>
              </a:spcBef>
            </a:pPr>
            <a:r>
              <a:rPr lang="ru-RU" sz="1600" b="1" dirty="0" smtClean="0">
                <a:solidFill>
                  <a:srgbClr val="FF0066"/>
                </a:solidFill>
              </a:rPr>
              <a:t>Начело </a:t>
            </a:r>
            <a:r>
              <a:rPr lang="ru-RU" sz="1600" b="1" dirty="0">
                <a:solidFill>
                  <a:srgbClr val="FF0066"/>
                </a:solidFill>
              </a:rPr>
              <a:t>близине и регионалног приступа управљању </a:t>
            </a:r>
            <a:r>
              <a:rPr lang="ru-RU" sz="1600" b="1" dirty="0" smtClean="0">
                <a:solidFill>
                  <a:srgbClr val="FF0066"/>
                </a:solidFill>
              </a:rPr>
              <a:t>отпадом </a:t>
            </a:r>
            <a:r>
              <a:rPr lang="ru-RU" sz="1600" b="1" dirty="0" smtClean="0"/>
              <a:t>- </a:t>
            </a:r>
            <a:r>
              <a:rPr lang="ru-RU" sz="1600" b="1" dirty="0"/>
              <a:t>Отпад </a:t>
            </a:r>
            <a:r>
              <a:rPr lang="ru-RU" sz="1600" b="1" dirty="0" smtClean="0"/>
              <a:t>се третира што </a:t>
            </a:r>
            <a:r>
              <a:rPr lang="ru-RU" sz="1600" b="1" dirty="0"/>
              <a:t>је могуће ближе месту његовог настајања, </a:t>
            </a:r>
            <a:r>
              <a:rPr lang="ru-RU" sz="1600" b="1" dirty="0" smtClean="0"/>
              <a:t>односно </a:t>
            </a:r>
            <a:r>
              <a:rPr lang="ru-RU" sz="1600" b="1" dirty="0"/>
              <a:t>у региону у </a:t>
            </a:r>
            <a:r>
              <a:rPr lang="ru-RU" sz="1600" b="1" dirty="0" smtClean="0"/>
              <a:t>ком </a:t>
            </a:r>
            <a:r>
              <a:rPr lang="ru-RU" sz="1600" b="1" dirty="0"/>
              <a:t>је произведен да би се у току </a:t>
            </a:r>
            <a:r>
              <a:rPr lang="ru-RU" sz="1600" b="1" dirty="0" smtClean="0"/>
              <a:t>његовог транспорта избегле </a:t>
            </a:r>
            <a:r>
              <a:rPr lang="ru-RU" sz="1600" b="1" dirty="0"/>
              <a:t>нежељене последице на животну </a:t>
            </a:r>
            <a:r>
              <a:rPr lang="ru-RU" sz="1600" b="1" dirty="0" smtClean="0"/>
              <a:t>средину </a:t>
            </a:r>
          </a:p>
          <a:p>
            <a:pPr>
              <a:spcBef>
                <a:spcPts val="0"/>
              </a:spcBef>
            </a:pPr>
            <a:endParaRPr lang="ru-RU" sz="800" b="1" dirty="0" smtClean="0"/>
          </a:p>
          <a:p>
            <a:pPr>
              <a:spcBef>
                <a:spcPts val="0"/>
              </a:spcBef>
            </a:pPr>
            <a:r>
              <a:rPr lang="ru-RU" sz="1600" b="1" dirty="0" smtClean="0">
                <a:solidFill>
                  <a:srgbClr val="FF0066"/>
                </a:solidFill>
              </a:rPr>
              <a:t>Начело </a:t>
            </a:r>
            <a:r>
              <a:rPr lang="ru-RU" sz="1600" b="1" dirty="0">
                <a:solidFill>
                  <a:srgbClr val="FF0066"/>
                </a:solidFill>
              </a:rPr>
              <a:t>хијерархије управљања </a:t>
            </a:r>
            <a:r>
              <a:rPr lang="ru-RU" sz="1600" b="1" dirty="0" smtClean="0">
                <a:solidFill>
                  <a:srgbClr val="FF0066"/>
                </a:solidFill>
              </a:rPr>
              <a:t>отпадом </a:t>
            </a:r>
            <a:r>
              <a:rPr lang="ru-RU" sz="1600" b="1" dirty="0" smtClean="0"/>
              <a:t>- Редослед </a:t>
            </a:r>
            <a:r>
              <a:rPr lang="ru-RU" sz="1600" b="1" dirty="0"/>
              <a:t>приоритета у пракси управљања </a:t>
            </a:r>
            <a:r>
              <a:rPr lang="ru-RU" sz="1600" b="1" dirty="0" smtClean="0"/>
              <a:t>отпадом: превенција </a:t>
            </a:r>
            <a:r>
              <a:rPr lang="ru-RU" sz="1600" b="1" dirty="0"/>
              <a:t>стварања отпада и редукција, </a:t>
            </a:r>
            <a:r>
              <a:rPr lang="ru-RU" sz="1600" b="1" dirty="0" smtClean="0"/>
              <a:t>затим поновна употреба производа </a:t>
            </a:r>
            <a:r>
              <a:rPr lang="ru-RU" sz="1600" b="1" dirty="0"/>
              <a:t>за </a:t>
            </a:r>
            <a:r>
              <a:rPr lang="ru-RU" sz="1600" b="1" dirty="0" smtClean="0"/>
              <a:t>исту или </a:t>
            </a:r>
            <a:r>
              <a:rPr lang="ru-RU" sz="1600" b="1" dirty="0"/>
              <a:t>другу </a:t>
            </a:r>
            <a:r>
              <a:rPr lang="ru-RU" sz="1600" b="1" dirty="0" smtClean="0"/>
              <a:t>намену, па рециклажа, па искоришћење</a:t>
            </a:r>
            <a:r>
              <a:rPr lang="ru-RU" sz="1600" b="1" dirty="0"/>
              <a:t>, односно коришћење вредности </a:t>
            </a:r>
            <a:r>
              <a:rPr lang="ru-RU" sz="1600" b="1"/>
              <a:t>отпада </a:t>
            </a:r>
            <a:r>
              <a:rPr lang="ru-RU" sz="1600" b="1" smtClean="0"/>
              <a:t>(нпр</a:t>
            </a:r>
            <a:r>
              <a:rPr lang="ru-RU" sz="1600" b="1" dirty="0" smtClean="0"/>
              <a:t>. спаљивање </a:t>
            </a:r>
            <a:r>
              <a:rPr lang="ru-RU" sz="1600" b="1" dirty="0"/>
              <a:t>уз искоришћење </a:t>
            </a:r>
            <a:r>
              <a:rPr lang="ru-RU" sz="1600" b="1" dirty="0" smtClean="0"/>
              <a:t>енергије), одлагање </a:t>
            </a:r>
            <a:r>
              <a:rPr lang="ru-RU" sz="1600" b="1" dirty="0"/>
              <a:t>отпада депоновањем или спаљивање без </a:t>
            </a:r>
            <a:r>
              <a:rPr lang="ru-RU" sz="1600" b="1" dirty="0" smtClean="0"/>
              <a:t>искоришћења енергије</a:t>
            </a:r>
            <a:r>
              <a:rPr lang="ru-RU" sz="1600" b="1" dirty="0"/>
              <a:t>, ако не постоји друго одговарајуће </a:t>
            </a:r>
            <a:r>
              <a:rPr lang="ru-RU" sz="1600" b="1" dirty="0" smtClean="0"/>
              <a:t>решење</a:t>
            </a:r>
          </a:p>
          <a:p>
            <a:pPr>
              <a:spcBef>
                <a:spcPts val="0"/>
              </a:spcBef>
            </a:pPr>
            <a:endParaRPr lang="ru-RU" sz="800" b="1" dirty="0"/>
          </a:p>
          <a:p>
            <a:pPr>
              <a:spcBef>
                <a:spcPts val="0"/>
              </a:spcBef>
            </a:pPr>
            <a:r>
              <a:rPr lang="ru-RU" sz="1600" b="1" dirty="0" smtClean="0">
                <a:solidFill>
                  <a:srgbClr val="FF0066"/>
                </a:solidFill>
              </a:rPr>
              <a:t>Начело одговорности </a:t>
            </a:r>
            <a:r>
              <a:rPr lang="ru-RU" sz="1600" b="1" dirty="0" smtClean="0"/>
              <a:t>- </a:t>
            </a:r>
            <a:r>
              <a:rPr lang="ru-RU" sz="1600" b="1" dirty="0"/>
              <a:t>Произвођачи, увозници, дистрибутери и продавци </a:t>
            </a:r>
            <a:r>
              <a:rPr lang="ru-RU" sz="1600" b="1" dirty="0" smtClean="0"/>
              <a:t>производа који </a:t>
            </a:r>
            <a:r>
              <a:rPr lang="ru-RU" sz="1600" b="1" dirty="0"/>
              <a:t>утичу на пораст количине отпада одговорни су за отпад </a:t>
            </a:r>
            <a:r>
              <a:rPr lang="ru-RU" sz="1600" b="1" dirty="0" smtClean="0"/>
              <a:t>који настаје </a:t>
            </a:r>
            <a:r>
              <a:rPr lang="ru-RU" sz="1600" b="1" dirty="0"/>
              <a:t>услед њихових активности. Произвођач сноси највећу </a:t>
            </a:r>
            <a:r>
              <a:rPr lang="ru-RU" sz="1600" b="1" dirty="0" smtClean="0"/>
              <a:t>одговорност јер </a:t>
            </a:r>
            <a:r>
              <a:rPr lang="ru-RU" sz="1600" b="1" dirty="0"/>
              <a:t>утиче на састав и особине производа и његове </a:t>
            </a:r>
            <a:r>
              <a:rPr lang="ru-RU" sz="1600" b="1" dirty="0" smtClean="0"/>
              <a:t>амбалаже</a:t>
            </a:r>
          </a:p>
          <a:p>
            <a:pPr>
              <a:spcBef>
                <a:spcPts val="0"/>
              </a:spcBef>
            </a:pPr>
            <a:endParaRPr lang="ru-RU" sz="800" b="1" dirty="0" smtClean="0"/>
          </a:p>
          <a:p>
            <a:pPr>
              <a:spcBef>
                <a:spcPts val="0"/>
              </a:spcBef>
            </a:pPr>
            <a:r>
              <a:rPr lang="ru-RU" sz="1600" b="1" dirty="0" smtClean="0">
                <a:solidFill>
                  <a:srgbClr val="FF0066"/>
                </a:solidFill>
              </a:rPr>
              <a:t>Начело </a:t>
            </a:r>
            <a:r>
              <a:rPr lang="ru-RU" sz="1600" b="1" dirty="0">
                <a:solidFill>
                  <a:srgbClr val="FF0066"/>
                </a:solidFill>
              </a:rPr>
              <a:t>„загађивач плаћа</a:t>
            </a:r>
            <a:r>
              <a:rPr lang="ru-RU" sz="1600" b="1" dirty="0" smtClean="0">
                <a:solidFill>
                  <a:srgbClr val="FF0066"/>
                </a:solidFill>
              </a:rPr>
              <a:t>“ </a:t>
            </a:r>
            <a:r>
              <a:rPr lang="ru-RU" sz="1600" b="1" dirty="0" smtClean="0"/>
              <a:t>- Настајање, третман </a:t>
            </a:r>
            <a:r>
              <a:rPr lang="ru-RU" sz="1600" b="1" dirty="0"/>
              <a:t>и одлагања </a:t>
            </a:r>
            <a:r>
              <a:rPr lang="ru-RU" sz="1600" b="1" dirty="0" smtClean="0"/>
              <a:t>отпада морају </a:t>
            </a:r>
            <a:r>
              <a:rPr lang="ru-RU" sz="1600" b="1" dirty="0"/>
              <a:t>се укључити у цену </a:t>
            </a:r>
            <a:r>
              <a:rPr lang="ru-RU" sz="1600" b="1" dirty="0" smtClean="0"/>
              <a:t>производа загађивача</a:t>
            </a:r>
            <a:endParaRPr lang="ru-RU" sz="1600" b="1" dirty="0"/>
          </a:p>
          <a:p>
            <a:pPr marL="0" indent="0">
              <a:spcBef>
                <a:spcPts val="0"/>
              </a:spcBef>
              <a:buNone/>
            </a:pPr>
            <a:endParaRPr lang="ru-RU" sz="1600" b="1" dirty="0"/>
          </a:p>
        </p:txBody>
      </p:sp>
    </p:spTree>
    <p:extLst>
      <p:ext uri="{BB962C8B-B14F-4D97-AF65-F5344CB8AC3E}">
        <p14:creationId xmlns:p14="http://schemas.microsoft.com/office/powerpoint/2010/main" val="18828153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504056"/>
          </a:xfrm>
          <a:solidFill>
            <a:srgbClr val="99FF33"/>
          </a:solidFill>
        </p:spPr>
        <p:txBody>
          <a:bodyPr>
            <a:normAutofit/>
          </a:bodyPr>
          <a:lstStyle/>
          <a:p>
            <a:r>
              <a:rPr lang="ru-RU" sz="2400" b="1" dirty="0"/>
              <a:t>ЗАКОН О УПРАВЉАЊУ </a:t>
            </a:r>
            <a:r>
              <a:rPr lang="ru-RU" sz="2400" b="1" dirty="0" smtClean="0"/>
              <a:t>ОТПАДОМ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836712"/>
            <a:ext cx="8064897" cy="4525963"/>
          </a:xfrm>
        </p:spPr>
        <p:txBody>
          <a:bodyPr>
            <a:noAutofit/>
          </a:bodyPr>
          <a:lstStyle/>
          <a:p>
            <a:pPr>
              <a:spcBef>
                <a:spcPts val="300"/>
              </a:spcBef>
            </a:pPr>
            <a:r>
              <a:rPr lang="ru-RU" sz="1600" b="1" dirty="0"/>
              <a:t>Управљање отпадом врши се на начин на који се обезбеђује најмањи ризик по угрожавање живота и здравља људи и животне средине, контролом и мерама смањења:</a:t>
            </a:r>
          </a:p>
          <a:p>
            <a:pPr>
              <a:spcBef>
                <a:spcPts val="300"/>
              </a:spcBef>
              <a:buFont typeface="Calibri" panose="020F0502020204030204" pitchFamily="34" charset="0"/>
              <a:buChar char="-"/>
            </a:pPr>
            <a:r>
              <a:rPr lang="ru-RU" sz="1600" b="1" dirty="0"/>
              <a:t>загађења вода, ваздуха и земљишта</a:t>
            </a:r>
          </a:p>
          <a:p>
            <a:pPr>
              <a:spcBef>
                <a:spcPts val="300"/>
              </a:spcBef>
              <a:buFont typeface="Calibri" panose="020F0502020204030204" pitchFamily="34" charset="0"/>
              <a:buChar char="-"/>
            </a:pPr>
            <a:r>
              <a:rPr lang="ru-RU" sz="1600" b="1" dirty="0"/>
              <a:t>опасности по биљни и животињски свет</a:t>
            </a:r>
          </a:p>
          <a:p>
            <a:pPr>
              <a:spcBef>
                <a:spcPts val="300"/>
              </a:spcBef>
              <a:buFont typeface="Calibri" panose="020F0502020204030204" pitchFamily="34" charset="0"/>
              <a:buChar char="-"/>
            </a:pPr>
            <a:r>
              <a:rPr lang="ru-RU" sz="1600" b="1" dirty="0"/>
              <a:t>опасности од настајања удеса, експлозија или пожара</a:t>
            </a:r>
          </a:p>
          <a:p>
            <a:pPr>
              <a:spcBef>
                <a:spcPts val="300"/>
              </a:spcBef>
              <a:buFont typeface="Calibri" panose="020F0502020204030204" pitchFamily="34" charset="0"/>
              <a:buChar char="-"/>
            </a:pPr>
            <a:r>
              <a:rPr lang="ru-RU" sz="1600" b="1" dirty="0"/>
              <a:t>негативних утицаја на пределе и природна добра посебних вредности</a:t>
            </a:r>
          </a:p>
          <a:p>
            <a:pPr>
              <a:spcBef>
                <a:spcPts val="300"/>
              </a:spcBef>
              <a:buFont typeface="Calibri" panose="020F0502020204030204" pitchFamily="34" charset="0"/>
              <a:buChar char="-"/>
            </a:pPr>
            <a:r>
              <a:rPr lang="ru-RU" sz="1600" b="1" dirty="0"/>
              <a:t>нивоа буке и непријатних мириса</a:t>
            </a:r>
          </a:p>
          <a:p>
            <a:pPr>
              <a:spcBef>
                <a:spcPts val="300"/>
              </a:spcBef>
            </a:pPr>
            <a:endParaRPr lang="ru-RU" sz="800" b="1" dirty="0" smtClean="0"/>
          </a:p>
          <a:p>
            <a:pPr>
              <a:spcBef>
                <a:spcPts val="300"/>
              </a:spcBef>
            </a:pPr>
            <a:r>
              <a:rPr lang="ru-RU" sz="1600" b="1" dirty="0" smtClean="0"/>
              <a:t>Управљање </a:t>
            </a:r>
            <a:r>
              <a:rPr lang="ru-RU" sz="1600" b="1" dirty="0"/>
              <a:t>отпадом организује се на начин који не представља опасност </a:t>
            </a:r>
            <a:r>
              <a:rPr lang="ru-RU" sz="1600" b="1" dirty="0" smtClean="0"/>
              <a:t>по здравље </a:t>
            </a:r>
            <a:r>
              <a:rPr lang="ru-RU" sz="1600" b="1" dirty="0"/>
              <a:t>људи и животну средину у складу са </a:t>
            </a:r>
            <a:r>
              <a:rPr lang="ru-RU" sz="1600" b="1" dirty="0" smtClean="0"/>
              <a:t>законом</a:t>
            </a:r>
          </a:p>
          <a:p>
            <a:pPr>
              <a:spcBef>
                <a:spcPts val="300"/>
              </a:spcBef>
            </a:pPr>
            <a:r>
              <a:rPr lang="ru-RU" sz="1600" b="1" dirty="0" smtClean="0"/>
              <a:t>Министар </a:t>
            </a:r>
            <a:r>
              <a:rPr lang="ru-RU" sz="1600" b="1" dirty="0"/>
              <a:t>може наложити </a:t>
            </a:r>
            <a:r>
              <a:rPr lang="ru-RU" sz="1600" b="1" dirty="0" smtClean="0"/>
              <a:t>додатне  мере </a:t>
            </a:r>
            <a:r>
              <a:rPr lang="ru-RU" sz="1600" b="1" dirty="0"/>
              <a:t>за управљање појединим врстама отпада ако:</a:t>
            </a:r>
          </a:p>
          <a:p>
            <a:pPr>
              <a:spcBef>
                <a:spcPts val="300"/>
              </a:spcBef>
              <a:buFont typeface="Calibri" panose="020F0502020204030204" pitchFamily="34" charset="0"/>
              <a:buChar char="-"/>
            </a:pPr>
            <a:r>
              <a:rPr lang="ru-RU" sz="1600" b="1" dirty="0" smtClean="0"/>
              <a:t>поступање </a:t>
            </a:r>
            <a:r>
              <a:rPr lang="ru-RU" sz="1600" b="1" dirty="0"/>
              <a:t>са отпадом угрожава или може угрозити здравље људи и </a:t>
            </a:r>
            <a:r>
              <a:rPr lang="ru-RU" sz="1600" b="1" dirty="0" smtClean="0"/>
              <a:t>животну средину</a:t>
            </a:r>
            <a:endParaRPr lang="ru-RU" sz="1600" b="1" dirty="0"/>
          </a:p>
          <a:p>
            <a:pPr>
              <a:spcBef>
                <a:spcPts val="300"/>
              </a:spcBef>
              <a:buFont typeface="Calibri" panose="020F0502020204030204" pitchFamily="34" charset="0"/>
              <a:buChar char="-"/>
            </a:pPr>
            <a:r>
              <a:rPr lang="ru-RU" sz="1600" b="1" dirty="0" smtClean="0"/>
              <a:t>постоје </a:t>
            </a:r>
            <a:r>
              <a:rPr lang="ru-RU" sz="1600" b="1" dirty="0"/>
              <a:t>додатни захтеви за спровођење одредаба међународних </a:t>
            </a:r>
            <a:r>
              <a:rPr lang="ru-RU" sz="1600" b="1" dirty="0" smtClean="0"/>
              <a:t>уговора који </a:t>
            </a:r>
            <a:r>
              <a:rPr lang="ru-RU" sz="1600" b="1" dirty="0"/>
              <a:t>су обавезујући за Републику </a:t>
            </a:r>
            <a:r>
              <a:rPr lang="ru-RU" sz="1600" b="1" dirty="0" smtClean="0"/>
              <a:t>Србију</a:t>
            </a:r>
            <a:endParaRPr lang="ru-RU" sz="1600" b="1" dirty="0"/>
          </a:p>
          <a:p>
            <a:pPr>
              <a:spcBef>
                <a:spcPts val="300"/>
              </a:spcBef>
            </a:pPr>
            <a:endParaRPr lang="ru-RU" sz="800" b="1" dirty="0" smtClean="0"/>
          </a:p>
          <a:p>
            <a:pPr>
              <a:spcBef>
                <a:spcPts val="300"/>
              </a:spcBef>
            </a:pPr>
            <a:r>
              <a:rPr lang="ru-RU" sz="1600" b="1" dirty="0" smtClean="0"/>
              <a:t>Складиштење</a:t>
            </a:r>
            <a:r>
              <a:rPr lang="ru-RU" sz="1600" b="1" dirty="0"/>
              <a:t>, третман или одлагање отпада може вршити:</a:t>
            </a:r>
          </a:p>
          <a:p>
            <a:pPr>
              <a:spcBef>
                <a:spcPts val="300"/>
              </a:spcBef>
              <a:buFont typeface="Calibri" panose="020F0502020204030204" pitchFamily="34" charset="0"/>
              <a:buChar char="-"/>
            </a:pPr>
            <a:r>
              <a:rPr lang="ru-RU" sz="1600" b="1" dirty="0" smtClean="0"/>
              <a:t>привредно </a:t>
            </a:r>
            <a:r>
              <a:rPr lang="ru-RU" sz="1600" b="1" dirty="0"/>
              <a:t>друштво, предузеће или друго правно лице које је основано </a:t>
            </a:r>
            <a:r>
              <a:rPr lang="ru-RU" sz="1600" b="1" dirty="0" smtClean="0"/>
              <a:t>за вршење </a:t>
            </a:r>
            <a:r>
              <a:rPr lang="ru-RU" sz="1600" b="1" dirty="0"/>
              <a:t>делатности складиштења, третмана или одлагања </a:t>
            </a:r>
            <a:r>
              <a:rPr lang="ru-RU" sz="1600" b="1" dirty="0" smtClean="0"/>
              <a:t>отпада</a:t>
            </a:r>
            <a:endParaRPr lang="ru-RU" sz="1600" b="1" dirty="0"/>
          </a:p>
          <a:p>
            <a:pPr>
              <a:spcBef>
                <a:spcPts val="300"/>
              </a:spcBef>
              <a:buFont typeface="Calibri" panose="020F0502020204030204" pitchFamily="34" charset="0"/>
              <a:buChar char="-"/>
            </a:pPr>
            <a:r>
              <a:rPr lang="ru-RU" sz="1600" b="1" dirty="0" smtClean="0"/>
              <a:t>правно </a:t>
            </a:r>
            <a:r>
              <a:rPr lang="ru-RU" sz="1600" b="1" dirty="0"/>
              <a:t>лице на основу дозволе и уговора о обављању делатности од </a:t>
            </a:r>
            <a:r>
              <a:rPr lang="ru-RU" sz="1600" b="1" dirty="0" smtClean="0"/>
              <a:t>локалног значаја </a:t>
            </a:r>
            <a:r>
              <a:rPr lang="ru-RU" sz="1600" b="1" dirty="0"/>
              <a:t>закљученог са јединицом локалне </a:t>
            </a:r>
            <a:r>
              <a:rPr lang="ru-RU" sz="1600" b="1" dirty="0" smtClean="0"/>
              <a:t>самоуправе</a:t>
            </a:r>
            <a:endParaRPr lang="ru-RU" sz="1600" b="1" dirty="0"/>
          </a:p>
          <a:p>
            <a:pPr>
              <a:spcBef>
                <a:spcPts val="300"/>
              </a:spcBef>
            </a:pPr>
            <a:endParaRPr lang="ru-RU" sz="1600" b="1" dirty="0" smtClean="0"/>
          </a:p>
        </p:txBody>
      </p:sp>
    </p:spTree>
    <p:extLst>
      <p:ext uri="{BB962C8B-B14F-4D97-AF65-F5344CB8AC3E}">
        <p14:creationId xmlns:p14="http://schemas.microsoft.com/office/powerpoint/2010/main" val="33076066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576064"/>
          </a:xfrm>
          <a:solidFill>
            <a:srgbClr val="99FF33"/>
          </a:solidFill>
        </p:spPr>
        <p:txBody>
          <a:bodyPr>
            <a:normAutofit/>
          </a:bodyPr>
          <a:lstStyle/>
          <a:p>
            <a:r>
              <a:rPr lang="ru-RU" sz="2400" b="1" dirty="0"/>
              <a:t>ЗАКОН О АМБАЛАЖИ И АМБАЛАЖНОМ </a:t>
            </a:r>
            <a:r>
              <a:rPr lang="ru-RU" sz="2400" b="1" dirty="0" smtClean="0"/>
              <a:t>ОТПАДУ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3568" y="1052736"/>
            <a:ext cx="7704856" cy="4525963"/>
          </a:xfrm>
        </p:spPr>
        <p:txBody>
          <a:bodyPr>
            <a:noAutofit/>
          </a:bodyPr>
          <a:lstStyle/>
          <a:p>
            <a:pPr marL="0" indent="0">
              <a:spcBef>
                <a:spcPts val="600"/>
              </a:spcBef>
              <a:buNone/>
            </a:pPr>
            <a:r>
              <a:rPr lang="ru-RU" sz="1600" b="1" dirty="0" smtClean="0"/>
              <a:t>Уређују се:</a:t>
            </a:r>
          </a:p>
          <a:p>
            <a:pPr>
              <a:spcBef>
                <a:spcPts val="600"/>
              </a:spcBef>
            </a:pPr>
            <a:r>
              <a:rPr lang="ru-RU" sz="1600" b="1" dirty="0" smtClean="0">
                <a:solidFill>
                  <a:srgbClr val="FF0066"/>
                </a:solidFill>
              </a:rPr>
              <a:t>услови </a:t>
            </a:r>
            <a:r>
              <a:rPr lang="ru-RU" sz="1600" b="1" dirty="0">
                <a:solidFill>
                  <a:srgbClr val="FF0066"/>
                </a:solidFill>
              </a:rPr>
              <a:t>заштите животне средине које амбалажа мора да испуњава за стављање </a:t>
            </a:r>
            <a:r>
              <a:rPr lang="ru-RU" sz="1600" b="1" dirty="0" smtClean="0">
                <a:solidFill>
                  <a:srgbClr val="FF0066"/>
                </a:solidFill>
              </a:rPr>
              <a:t>у промет</a:t>
            </a:r>
          </a:p>
          <a:p>
            <a:pPr>
              <a:spcBef>
                <a:spcPts val="600"/>
              </a:spcBef>
            </a:pPr>
            <a:r>
              <a:rPr lang="ru-RU" sz="1600" b="1" dirty="0" smtClean="0">
                <a:solidFill>
                  <a:srgbClr val="FF0066"/>
                </a:solidFill>
              </a:rPr>
              <a:t>управљање </a:t>
            </a:r>
            <a:r>
              <a:rPr lang="ru-RU" sz="1600" b="1" dirty="0">
                <a:solidFill>
                  <a:srgbClr val="FF0066"/>
                </a:solidFill>
              </a:rPr>
              <a:t>амбалажом и амбалажним </a:t>
            </a:r>
            <a:r>
              <a:rPr lang="ru-RU" sz="1600" b="1" dirty="0" smtClean="0">
                <a:solidFill>
                  <a:srgbClr val="FF0066"/>
                </a:solidFill>
              </a:rPr>
              <a:t>отпадом</a:t>
            </a:r>
          </a:p>
          <a:p>
            <a:pPr>
              <a:spcBef>
                <a:spcPts val="600"/>
              </a:spcBef>
            </a:pPr>
            <a:r>
              <a:rPr lang="ru-RU" sz="1600" b="1" dirty="0" smtClean="0">
                <a:solidFill>
                  <a:srgbClr val="FF0066"/>
                </a:solidFill>
              </a:rPr>
              <a:t>извештавање </a:t>
            </a:r>
            <a:r>
              <a:rPr lang="ru-RU" sz="1600" b="1" dirty="0">
                <a:solidFill>
                  <a:srgbClr val="FF0066"/>
                </a:solidFill>
              </a:rPr>
              <a:t>о амбалажи </a:t>
            </a:r>
            <a:r>
              <a:rPr lang="ru-RU" sz="1600" b="1" dirty="0" smtClean="0">
                <a:solidFill>
                  <a:srgbClr val="FF0066"/>
                </a:solidFill>
              </a:rPr>
              <a:t>и амбалажном отпаду</a:t>
            </a:r>
          </a:p>
          <a:p>
            <a:pPr>
              <a:spcBef>
                <a:spcPts val="600"/>
              </a:spcBef>
            </a:pPr>
            <a:r>
              <a:rPr lang="ru-RU" sz="1600" b="1" dirty="0" smtClean="0">
                <a:solidFill>
                  <a:srgbClr val="FF0066"/>
                </a:solidFill>
              </a:rPr>
              <a:t>економски инструменти</a:t>
            </a:r>
          </a:p>
          <a:p>
            <a:pPr>
              <a:spcBef>
                <a:spcPts val="600"/>
              </a:spcBef>
            </a:pPr>
            <a:r>
              <a:rPr lang="ru-RU" sz="1600" b="1" dirty="0" smtClean="0">
                <a:solidFill>
                  <a:srgbClr val="FF0066"/>
                </a:solidFill>
              </a:rPr>
              <a:t>друга </a:t>
            </a:r>
            <a:r>
              <a:rPr lang="ru-RU" sz="1600" b="1" dirty="0">
                <a:solidFill>
                  <a:srgbClr val="FF0066"/>
                </a:solidFill>
              </a:rPr>
              <a:t>значајна </a:t>
            </a:r>
            <a:r>
              <a:rPr lang="ru-RU" sz="1600" b="1" dirty="0" smtClean="0">
                <a:solidFill>
                  <a:srgbClr val="FF0066"/>
                </a:solidFill>
              </a:rPr>
              <a:t>питања</a:t>
            </a:r>
            <a:endParaRPr lang="ru-RU" sz="1600" b="1" dirty="0">
              <a:solidFill>
                <a:srgbClr val="FF0066"/>
              </a:solidFill>
            </a:endParaRPr>
          </a:p>
          <a:p>
            <a:pPr>
              <a:spcBef>
                <a:spcPts val="600"/>
              </a:spcBef>
            </a:pPr>
            <a:endParaRPr lang="ru-RU" sz="1000" b="1" dirty="0" smtClean="0">
              <a:solidFill>
                <a:srgbClr val="FF0066"/>
              </a:solidFill>
            </a:endParaRPr>
          </a:p>
          <a:p>
            <a:pPr>
              <a:spcBef>
                <a:spcPts val="600"/>
              </a:spcBef>
            </a:pPr>
            <a:r>
              <a:rPr lang="ru-RU" sz="1600" b="1" dirty="0">
                <a:solidFill>
                  <a:srgbClr val="FF0066"/>
                </a:solidFill>
              </a:rPr>
              <a:t>Амбалажни </a:t>
            </a:r>
            <a:r>
              <a:rPr lang="ru-RU" sz="1600" b="1" dirty="0" smtClean="0">
                <a:solidFill>
                  <a:srgbClr val="FF0066"/>
                </a:solidFill>
              </a:rPr>
              <a:t>отпад </a:t>
            </a:r>
            <a:r>
              <a:rPr lang="ru-RU" sz="1600" b="1" dirty="0" smtClean="0"/>
              <a:t>- свака амбалажа или амбалажни материјал који не може да се искористи у првобитне </a:t>
            </a:r>
            <a:r>
              <a:rPr lang="ru-RU" sz="1600" b="1" dirty="0"/>
              <a:t>сврхе, изузев </a:t>
            </a:r>
            <a:r>
              <a:rPr lang="ru-RU" sz="1600" b="1" dirty="0" smtClean="0"/>
              <a:t>остатака насталих </a:t>
            </a:r>
            <a:r>
              <a:rPr lang="ru-RU" sz="1600" b="1" dirty="0"/>
              <a:t>у процесу </a:t>
            </a:r>
            <a:r>
              <a:rPr lang="ru-RU" sz="1600" b="1" dirty="0" smtClean="0"/>
              <a:t>производње</a:t>
            </a:r>
          </a:p>
          <a:p>
            <a:pPr>
              <a:spcBef>
                <a:spcPts val="600"/>
              </a:spcBef>
            </a:pPr>
            <a:r>
              <a:rPr lang="ru-RU" sz="1600" b="1" dirty="0" smtClean="0">
                <a:solidFill>
                  <a:srgbClr val="FF0066"/>
                </a:solidFill>
              </a:rPr>
              <a:t>Комунални </a:t>
            </a:r>
            <a:r>
              <a:rPr lang="ru-RU" sz="1600" b="1" dirty="0">
                <a:solidFill>
                  <a:srgbClr val="FF0066"/>
                </a:solidFill>
              </a:rPr>
              <a:t>амбалажни </a:t>
            </a:r>
            <a:r>
              <a:rPr lang="ru-RU" sz="1600" b="1" dirty="0" smtClean="0">
                <a:solidFill>
                  <a:srgbClr val="FF0066"/>
                </a:solidFill>
              </a:rPr>
              <a:t>отпад </a:t>
            </a:r>
            <a:r>
              <a:rPr lang="ru-RU" sz="1600" b="1" dirty="0" smtClean="0"/>
              <a:t>- отпад од примарне </a:t>
            </a:r>
            <a:r>
              <a:rPr lang="ru-RU" sz="1600" b="1" dirty="0"/>
              <a:t>и секундарне амбалаже који настаје као отпад у домаћинствима (</a:t>
            </a:r>
            <a:r>
              <a:rPr lang="ru-RU" sz="1600" b="1" dirty="0" smtClean="0"/>
              <a:t>кућни отпад</a:t>
            </a:r>
            <a:r>
              <a:rPr lang="ru-RU" sz="1600" b="1" dirty="0"/>
              <a:t>) или у индустрији, занатским делатностима, услужним или другим </a:t>
            </a:r>
            <a:r>
              <a:rPr lang="ru-RU" sz="1600" b="1" dirty="0" smtClean="0"/>
              <a:t>делатностима (комерцијални </a:t>
            </a:r>
            <a:r>
              <a:rPr lang="ru-RU" sz="1600" b="1" dirty="0"/>
              <a:t>отпад), а који је сличан отпаду из домаћинства у погледу </a:t>
            </a:r>
            <a:r>
              <a:rPr lang="ru-RU" sz="1600" b="1" dirty="0" smtClean="0"/>
              <a:t>његове природе </a:t>
            </a:r>
            <a:r>
              <a:rPr lang="ru-RU" sz="1600" b="1" dirty="0"/>
              <a:t>или састава и сакупља се са одређене територијалне </a:t>
            </a:r>
            <a:r>
              <a:rPr lang="ru-RU" sz="1600" b="1" dirty="0" smtClean="0"/>
              <a:t>целине</a:t>
            </a:r>
          </a:p>
          <a:p>
            <a:pPr>
              <a:spcBef>
                <a:spcPts val="600"/>
              </a:spcBef>
            </a:pPr>
            <a:r>
              <a:rPr lang="ru-RU" sz="1600" b="1" dirty="0" smtClean="0">
                <a:solidFill>
                  <a:srgbClr val="FF0066"/>
                </a:solidFill>
              </a:rPr>
              <a:t>Управљање </a:t>
            </a:r>
            <a:r>
              <a:rPr lang="ru-RU" sz="1600" b="1" dirty="0">
                <a:solidFill>
                  <a:srgbClr val="FF0066"/>
                </a:solidFill>
              </a:rPr>
              <a:t>амбалажним отпадом </a:t>
            </a:r>
            <a:r>
              <a:rPr lang="ru-RU" sz="1600" b="1" dirty="0" smtClean="0"/>
              <a:t>- </a:t>
            </a:r>
            <a:r>
              <a:rPr lang="ru-RU" sz="1600" b="1" dirty="0"/>
              <a:t>Законом о амбалажи и </a:t>
            </a:r>
            <a:r>
              <a:rPr lang="ru-RU" sz="1600" b="1" dirty="0" smtClean="0"/>
              <a:t>амбалажном отпаду </a:t>
            </a:r>
            <a:r>
              <a:rPr lang="ru-RU" sz="1600" b="1" dirty="0"/>
              <a:t>дефинисано као планирање и организовање активности </a:t>
            </a:r>
            <a:r>
              <a:rPr lang="ru-RU" sz="1600" b="1" dirty="0" smtClean="0"/>
              <a:t>везаних за </a:t>
            </a:r>
            <a:r>
              <a:rPr lang="ru-RU" sz="1600" b="1" dirty="0"/>
              <a:t>сакупљање, транспорт, складиштење, третман и одлагање амбалажног </a:t>
            </a:r>
            <a:r>
              <a:rPr lang="ru-RU" sz="1600" b="1" dirty="0" smtClean="0"/>
              <a:t>отпада, укључујући </a:t>
            </a:r>
            <a:r>
              <a:rPr lang="ru-RU" sz="1600" b="1" dirty="0"/>
              <a:t>надзор над тим активностима и бригу о постројењима за </a:t>
            </a:r>
            <a:r>
              <a:rPr lang="ru-RU" sz="1600" b="1" dirty="0" smtClean="0"/>
              <a:t>управљање отпадом </a:t>
            </a:r>
            <a:r>
              <a:rPr lang="ru-RU" sz="1600" b="1" dirty="0"/>
              <a:t>после </a:t>
            </a:r>
            <a:r>
              <a:rPr lang="ru-RU" sz="1600" b="1" dirty="0" smtClean="0"/>
              <a:t>затварања</a:t>
            </a:r>
            <a:endParaRPr lang="ru-RU" sz="1600" b="1" dirty="0"/>
          </a:p>
          <a:p>
            <a:pPr marL="0" indent="0">
              <a:spcBef>
                <a:spcPts val="600"/>
              </a:spcBef>
              <a:buNone/>
            </a:pPr>
            <a:endParaRPr lang="ru-RU" sz="1600" b="1" dirty="0">
              <a:solidFill>
                <a:srgbClr val="FF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45384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504056"/>
          </a:xfrm>
          <a:solidFill>
            <a:srgbClr val="99FF33"/>
          </a:solidFill>
        </p:spPr>
        <p:txBody>
          <a:bodyPr>
            <a:normAutofit/>
          </a:bodyPr>
          <a:lstStyle/>
          <a:p>
            <a:r>
              <a:rPr lang="ru-RU" sz="2400" b="1" dirty="0"/>
              <a:t>ЗАКОН О АМБАЛАЖИ И АМБАЛАЖНОМ </a:t>
            </a:r>
            <a:r>
              <a:rPr lang="ru-RU" sz="2400" b="1" dirty="0" smtClean="0"/>
              <a:t>ОТПАДУ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908720"/>
            <a:ext cx="8229600" cy="4525963"/>
          </a:xfrm>
        </p:spPr>
        <p:txBody>
          <a:bodyPr>
            <a:noAutofit/>
          </a:bodyPr>
          <a:lstStyle/>
          <a:p>
            <a:pPr marL="0" indent="0">
              <a:spcBef>
                <a:spcPts val="600"/>
              </a:spcBef>
              <a:buNone/>
            </a:pPr>
            <a:r>
              <a:rPr lang="ru-RU" sz="1600" b="1" dirty="0" smtClean="0">
                <a:solidFill>
                  <a:srgbClr val="FF0066"/>
                </a:solidFill>
              </a:rPr>
              <a:t>Начела </a:t>
            </a:r>
            <a:r>
              <a:rPr lang="ru-RU" sz="1600" b="1" dirty="0">
                <a:solidFill>
                  <a:srgbClr val="FF0066"/>
                </a:solidFill>
              </a:rPr>
              <a:t>управљања амбалажом и амбалажним </a:t>
            </a:r>
            <a:r>
              <a:rPr lang="ru-RU" sz="1600" b="1" dirty="0"/>
              <a:t>отпадом су:</a:t>
            </a:r>
          </a:p>
          <a:p>
            <a:pPr>
              <a:spcBef>
                <a:spcPts val="600"/>
              </a:spcBef>
            </a:pPr>
            <a:r>
              <a:rPr lang="ru-RU" sz="1600" b="1" dirty="0" smtClean="0"/>
              <a:t>подела </a:t>
            </a:r>
            <a:r>
              <a:rPr lang="ru-RU" sz="1600" b="1" dirty="0"/>
              <a:t>одговорности свих привредних субјеката у складу са </a:t>
            </a:r>
            <a:r>
              <a:rPr lang="ru-RU" sz="1600" b="1" dirty="0" smtClean="0"/>
              <a:t>начелом „загађивач </a:t>
            </a:r>
            <a:r>
              <a:rPr lang="ru-RU" sz="1600" b="1" dirty="0"/>
              <a:t>плаћа“ током животног циклуса </a:t>
            </a:r>
            <a:r>
              <a:rPr lang="ru-RU" sz="1600" b="1" dirty="0" smtClean="0"/>
              <a:t>производа</a:t>
            </a:r>
            <a:endParaRPr lang="ru-RU" sz="1600" b="1" dirty="0"/>
          </a:p>
          <a:p>
            <a:pPr>
              <a:spcBef>
                <a:spcPts val="600"/>
              </a:spcBef>
            </a:pPr>
            <a:r>
              <a:rPr lang="ru-RU" sz="1600" b="1" dirty="0" smtClean="0"/>
              <a:t>спречавање</a:t>
            </a:r>
            <a:r>
              <a:rPr lang="ru-RU" sz="1600" b="1" dirty="0"/>
              <a:t>, односно смањење стварања амбалаже и амбалажног </a:t>
            </a:r>
            <a:r>
              <a:rPr lang="ru-RU" sz="1600" b="1" dirty="0" smtClean="0"/>
              <a:t>отпада, као </a:t>
            </a:r>
            <a:r>
              <a:rPr lang="ru-RU" sz="1600" b="1" dirty="0"/>
              <a:t>и њихове штетности по животну </a:t>
            </a:r>
            <a:r>
              <a:rPr lang="ru-RU" sz="1600" b="1" dirty="0" smtClean="0"/>
              <a:t>средину</a:t>
            </a:r>
            <a:endParaRPr lang="ru-RU" sz="1600" b="1" dirty="0"/>
          </a:p>
          <a:p>
            <a:pPr>
              <a:spcBef>
                <a:spcPts val="600"/>
              </a:spcBef>
            </a:pPr>
            <a:r>
              <a:rPr lang="ru-RU" sz="1600" b="1" dirty="0" smtClean="0"/>
              <a:t>поновна </a:t>
            </a:r>
            <a:r>
              <a:rPr lang="ru-RU" sz="1600" b="1" dirty="0"/>
              <a:t>употреба амбалаже, рециклажа и други облици </a:t>
            </a:r>
            <a:r>
              <a:rPr lang="ru-RU" sz="1600" b="1" dirty="0" smtClean="0"/>
              <a:t>поновног искоришћења и </a:t>
            </a:r>
            <a:r>
              <a:rPr lang="ru-RU" sz="1600" b="1" dirty="0"/>
              <a:t>смањење коначног одлагања амбалажног </a:t>
            </a:r>
            <a:r>
              <a:rPr lang="ru-RU" sz="1600" b="1" dirty="0" smtClean="0"/>
              <a:t>отпада</a:t>
            </a:r>
            <a:endParaRPr lang="ru-RU" sz="1600" b="1" dirty="0"/>
          </a:p>
          <a:p>
            <a:pPr>
              <a:spcBef>
                <a:spcPts val="600"/>
              </a:spcBef>
            </a:pPr>
            <a:r>
              <a:rPr lang="ru-RU" sz="1600" b="1" dirty="0" smtClean="0"/>
              <a:t>добровољно </a:t>
            </a:r>
            <a:r>
              <a:rPr lang="ru-RU" sz="1600" b="1" dirty="0"/>
              <a:t>споразумевање о управљању амбалажним </a:t>
            </a:r>
            <a:r>
              <a:rPr lang="ru-RU" sz="1600" b="1" dirty="0" smtClean="0"/>
              <a:t>отпадом</a:t>
            </a:r>
            <a:endParaRPr lang="ru-RU" sz="1600" b="1" dirty="0"/>
          </a:p>
          <a:p>
            <a:pPr marL="0" indent="0">
              <a:spcBef>
                <a:spcPts val="600"/>
              </a:spcBef>
              <a:buNone/>
            </a:pPr>
            <a:endParaRPr lang="ru-RU" sz="800" b="1" dirty="0" smtClean="0">
              <a:solidFill>
                <a:srgbClr val="FF0066"/>
              </a:solidFill>
            </a:endParaRPr>
          </a:p>
          <a:p>
            <a:pPr>
              <a:spcBef>
                <a:spcPts val="600"/>
              </a:spcBef>
            </a:pPr>
            <a:r>
              <a:rPr lang="ru-RU" sz="1600" b="1" dirty="0"/>
              <a:t>Произвођач, увозник, пакер/пунилац и испоручилац дужни су да бесплатно </a:t>
            </a:r>
            <a:r>
              <a:rPr lang="ru-RU" sz="1600" b="1" dirty="0" smtClean="0"/>
              <a:t>преузму отпад </a:t>
            </a:r>
            <a:r>
              <a:rPr lang="ru-RU" sz="1600" b="1" dirty="0"/>
              <a:t>од секундарне или терцијарне амбалаже на захтев крајњег </a:t>
            </a:r>
            <a:r>
              <a:rPr lang="ru-RU" sz="1600" b="1" dirty="0" smtClean="0"/>
              <a:t>корисника</a:t>
            </a:r>
          </a:p>
          <a:p>
            <a:pPr>
              <a:spcBef>
                <a:spcPts val="600"/>
              </a:spcBef>
            </a:pPr>
            <a:r>
              <a:rPr lang="ru-RU" sz="1600" b="1" dirty="0" smtClean="0"/>
              <a:t>Крајњи </a:t>
            </a:r>
            <a:r>
              <a:rPr lang="ru-RU" sz="1600" b="1" dirty="0"/>
              <a:t>корисник који набавља робу од произвођача, увозника, </a:t>
            </a:r>
            <a:r>
              <a:rPr lang="ru-RU" sz="1600" b="1" dirty="0" smtClean="0"/>
              <a:t>пакера/пуниоца и </a:t>
            </a:r>
            <a:r>
              <a:rPr lang="ru-RU" sz="1600" b="1" dirty="0"/>
              <a:t>испоручиоца може отпад од секундарне или терцијарне амбалаже оставити </a:t>
            </a:r>
            <a:r>
              <a:rPr lang="ru-RU" sz="1600" b="1" dirty="0" smtClean="0"/>
              <a:t>непосредно на </a:t>
            </a:r>
            <a:r>
              <a:rPr lang="ru-RU" sz="1600" b="1" dirty="0"/>
              <a:t>месту набавке или га касније бесплатно </a:t>
            </a:r>
            <a:r>
              <a:rPr lang="ru-RU" sz="1600" b="1" dirty="0" smtClean="0"/>
              <a:t>вратити </a:t>
            </a:r>
          </a:p>
          <a:p>
            <a:pPr>
              <a:spcBef>
                <a:spcPts val="600"/>
              </a:spcBef>
            </a:pPr>
            <a:r>
              <a:rPr lang="ru-RU" sz="1600" b="1" dirty="0" smtClean="0"/>
              <a:t>Произвођач</a:t>
            </a:r>
            <a:r>
              <a:rPr lang="ru-RU" sz="1600" b="1" dirty="0"/>
              <a:t>, увозник, пакер/пунилац и испоручилац дужни су да, на </a:t>
            </a:r>
            <a:r>
              <a:rPr lang="ru-RU" sz="1600" b="1" dirty="0" smtClean="0"/>
              <a:t>захтев крајњег </a:t>
            </a:r>
            <a:r>
              <a:rPr lang="ru-RU" sz="1600" b="1" dirty="0"/>
              <a:t>корисника, бесплатно преузму амбалажни отпад који није </a:t>
            </a:r>
            <a:r>
              <a:rPr lang="ru-RU" sz="1600" b="1" dirty="0" smtClean="0"/>
              <a:t>комунални, </a:t>
            </a:r>
            <a:r>
              <a:rPr lang="ru-RU" sz="1600" b="1" dirty="0"/>
              <a:t>а потиче од примарне амбалаже, ако за такву амбалажу није </a:t>
            </a:r>
            <a:r>
              <a:rPr lang="ru-RU" sz="1600" b="1" dirty="0" smtClean="0"/>
              <a:t>прописан посебан </a:t>
            </a:r>
            <a:r>
              <a:rPr lang="ru-RU" sz="1600" b="1" dirty="0"/>
              <a:t>начин преузимања и </a:t>
            </a:r>
            <a:r>
              <a:rPr lang="ru-RU" sz="1600" b="1" dirty="0" smtClean="0"/>
              <a:t>сакупљања</a:t>
            </a:r>
          </a:p>
          <a:p>
            <a:pPr>
              <a:spcBef>
                <a:spcPts val="600"/>
              </a:spcBef>
            </a:pPr>
            <a:r>
              <a:rPr lang="ru-RU" sz="1600" b="1" dirty="0" smtClean="0"/>
              <a:t>Произвођач</a:t>
            </a:r>
            <a:r>
              <a:rPr lang="ru-RU" sz="1600" b="1" dirty="0"/>
              <a:t>, увозник, пакер/пунилац </a:t>
            </a:r>
            <a:r>
              <a:rPr lang="ru-RU" sz="1600" b="1" dirty="0" smtClean="0"/>
              <a:t>и испоручилац </a:t>
            </a:r>
            <a:r>
              <a:rPr lang="ru-RU" sz="1600" b="1" dirty="0"/>
              <a:t>моги сами да сакупљају амбалажни отпад који није комунални </a:t>
            </a:r>
            <a:r>
              <a:rPr lang="ru-RU" sz="1600" b="1" dirty="0" smtClean="0"/>
              <a:t>од </a:t>
            </a:r>
            <a:r>
              <a:rPr lang="ru-RU" sz="1600" b="1" dirty="0"/>
              <a:t>крајњих корисника и да обезбеде његово поновно искоришћење, рециклажу </a:t>
            </a:r>
            <a:r>
              <a:rPr lang="ru-RU" sz="1600" b="1" dirty="0" smtClean="0"/>
              <a:t>и одлагање</a:t>
            </a:r>
            <a:r>
              <a:rPr lang="ru-RU" sz="1600" b="1" dirty="0"/>
              <a:t>, ако пре пласирања робе на тржиште прибаве дозволу министарства</a:t>
            </a:r>
          </a:p>
          <a:p>
            <a:pPr marL="0" indent="0">
              <a:spcBef>
                <a:spcPts val="600"/>
              </a:spcBef>
              <a:buNone/>
            </a:pPr>
            <a:endParaRPr lang="ru-RU" sz="1600" b="1" dirty="0"/>
          </a:p>
        </p:txBody>
      </p:sp>
    </p:spTree>
    <p:extLst>
      <p:ext uri="{BB962C8B-B14F-4D97-AF65-F5344CB8AC3E}">
        <p14:creationId xmlns:p14="http://schemas.microsoft.com/office/powerpoint/2010/main" val="38158186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576064"/>
          </a:xfrm>
          <a:solidFill>
            <a:srgbClr val="99FF33"/>
          </a:solidFill>
        </p:spPr>
        <p:txBody>
          <a:bodyPr>
            <a:normAutofit/>
          </a:bodyPr>
          <a:lstStyle/>
          <a:p>
            <a:r>
              <a:rPr lang="ru-RU" sz="2400" b="1" dirty="0"/>
              <a:t>ЗАКОН О </a:t>
            </a:r>
            <a:r>
              <a:rPr lang="ru-RU" sz="2400" b="1" dirty="0" smtClean="0"/>
              <a:t>ХЕМИКАЛИЈАМА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5576" y="1124744"/>
            <a:ext cx="7848872" cy="452596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sr-Cyrl-RS" sz="1600" b="1" dirty="0" smtClean="0"/>
              <a:t>Уређује се:</a:t>
            </a:r>
          </a:p>
          <a:p>
            <a:r>
              <a:rPr lang="sr-Cyrl-RS" sz="1600" b="1" dirty="0" smtClean="0">
                <a:solidFill>
                  <a:srgbClr val="FF0066"/>
                </a:solidFill>
              </a:rPr>
              <a:t>интегрисано </a:t>
            </a:r>
            <a:r>
              <a:rPr lang="sr-Cyrl-RS" sz="1600" b="1" dirty="0">
                <a:solidFill>
                  <a:srgbClr val="FF0066"/>
                </a:solidFill>
              </a:rPr>
              <a:t>управљање </a:t>
            </a:r>
            <a:r>
              <a:rPr lang="sr-Cyrl-RS" sz="1600" b="1" dirty="0" smtClean="0">
                <a:solidFill>
                  <a:srgbClr val="FF0066"/>
                </a:solidFill>
              </a:rPr>
              <a:t>хемикалијама</a:t>
            </a:r>
            <a:endParaRPr lang="sr-Cyrl-RS" sz="1600" b="1" dirty="0">
              <a:solidFill>
                <a:srgbClr val="FF0066"/>
              </a:solidFill>
            </a:endParaRPr>
          </a:p>
          <a:p>
            <a:r>
              <a:rPr lang="ru-RU" sz="1600" b="1" dirty="0">
                <a:solidFill>
                  <a:srgbClr val="FF0066"/>
                </a:solidFill>
              </a:rPr>
              <a:t>класификација, паковање и обележавање </a:t>
            </a:r>
            <a:r>
              <a:rPr lang="ru-RU" sz="1600" b="1" dirty="0" smtClean="0">
                <a:solidFill>
                  <a:srgbClr val="FF0066"/>
                </a:solidFill>
              </a:rPr>
              <a:t>хемикалија</a:t>
            </a:r>
          </a:p>
          <a:p>
            <a:r>
              <a:rPr lang="ru-RU" sz="1600" b="1" dirty="0" smtClean="0">
                <a:solidFill>
                  <a:srgbClr val="FF0066"/>
                </a:solidFill>
              </a:rPr>
              <a:t>интегрални регистар хемикалија </a:t>
            </a:r>
            <a:r>
              <a:rPr lang="ru-RU" sz="1600" b="1" dirty="0">
                <a:solidFill>
                  <a:srgbClr val="FF0066"/>
                </a:solidFill>
              </a:rPr>
              <a:t>и регистар хемикалија које су стављене у </a:t>
            </a:r>
            <a:r>
              <a:rPr lang="ru-RU" sz="1600" b="1" dirty="0" smtClean="0">
                <a:solidFill>
                  <a:srgbClr val="FF0066"/>
                </a:solidFill>
              </a:rPr>
              <a:t>промет</a:t>
            </a:r>
          </a:p>
          <a:p>
            <a:r>
              <a:rPr lang="ru-RU" sz="1600" b="1" dirty="0" smtClean="0">
                <a:solidFill>
                  <a:srgbClr val="FF0066"/>
                </a:solidFill>
              </a:rPr>
              <a:t>ограничења </a:t>
            </a:r>
            <a:r>
              <a:rPr lang="ru-RU" sz="1600" b="1" dirty="0">
                <a:solidFill>
                  <a:srgbClr val="FF0066"/>
                </a:solidFill>
              </a:rPr>
              <a:t>и </a:t>
            </a:r>
            <a:r>
              <a:rPr lang="ru-RU" sz="1600" b="1" dirty="0" smtClean="0">
                <a:solidFill>
                  <a:srgbClr val="FF0066"/>
                </a:solidFill>
              </a:rPr>
              <a:t>забране производње</a:t>
            </a:r>
            <a:r>
              <a:rPr lang="ru-RU" sz="1600" b="1" dirty="0">
                <a:solidFill>
                  <a:srgbClr val="FF0066"/>
                </a:solidFill>
              </a:rPr>
              <a:t>, стављања у промет и коришћења </a:t>
            </a:r>
            <a:r>
              <a:rPr lang="ru-RU" sz="1600" b="1" dirty="0" smtClean="0">
                <a:solidFill>
                  <a:srgbClr val="FF0066"/>
                </a:solidFill>
              </a:rPr>
              <a:t>хемикалија</a:t>
            </a:r>
          </a:p>
          <a:p>
            <a:r>
              <a:rPr lang="ru-RU" sz="1600" b="1" dirty="0" smtClean="0">
                <a:solidFill>
                  <a:srgbClr val="FF0066"/>
                </a:solidFill>
              </a:rPr>
              <a:t>увоз </a:t>
            </a:r>
            <a:r>
              <a:rPr lang="ru-RU" sz="1600" b="1" dirty="0">
                <a:solidFill>
                  <a:srgbClr val="FF0066"/>
                </a:solidFill>
              </a:rPr>
              <a:t>и извоз </a:t>
            </a:r>
            <a:r>
              <a:rPr lang="ru-RU" sz="1600" b="1" dirty="0" smtClean="0">
                <a:solidFill>
                  <a:srgbClr val="FF0066"/>
                </a:solidFill>
              </a:rPr>
              <a:t>одређених опасних хемикалија</a:t>
            </a:r>
          </a:p>
          <a:p>
            <a:r>
              <a:rPr lang="ru-RU" sz="1600" b="1" dirty="0" smtClean="0">
                <a:solidFill>
                  <a:srgbClr val="FF0066"/>
                </a:solidFill>
              </a:rPr>
              <a:t>дозволе </a:t>
            </a:r>
            <a:r>
              <a:rPr lang="ru-RU" sz="1600" b="1" dirty="0">
                <a:solidFill>
                  <a:srgbClr val="FF0066"/>
                </a:solidFill>
              </a:rPr>
              <a:t>за обављање делатности промета и дозволе </a:t>
            </a:r>
            <a:r>
              <a:rPr lang="ru-RU" sz="1600" b="1" dirty="0" smtClean="0">
                <a:solidFill>
                  <a:srgbClr val="FF0066"/>
                </a:solidFill>
              </a:rPr>
              <a:t>за коришћење </a:t>
            </a:r>
            <a:r>
              <a:rPr lang="ru-RU" sz="1600" b="1" dirty="0">
                <a:solidFill>
                  <a:srgbClr val="FF0066"/>
                </a:solidFill>
              </a:rPr>
              <a:t>нарочито опасних </a:t>
            </a:r>
            <a:r>
              <a:rPr lang="ru-RU" sz="1600" b="1" dirty="0" smtClean="0">
                <a:solidFill>
                  <a:srgbClr val="FF0066"/>
                </a:solidFill>
              </a:rPr>
              <a:t>хемикалија</a:t>
            </a:r>
          </a:p>
          <a:p>
            <a:r>
              <a:rPr lang="ru-RU" sz="1600" b="1" dirty="0" smtClean="0">
                <a:solidFill>
                  <a:srgbClr val="FF0066"/>
                </a:solidFill>
              </a:rPr>
              <a:t>стављање </a:t>
            </a:r>
            <a:r>
              <a:rPr lang="ru-RU" sz="1600" b="1" dirty="0">
                <a:solidFill>
                  <a:srgbClr val="FF0066"/>
                </a:solidFill>
              </a:rPr>
              <a:t>у промет </a:t>
            </a:r>
            <a:r>
              <a:rPr lang="ru-RU" sz="1600" b="1" dirty="0" smtClean="0">
                <a:solidFill>
                  <a:srgbClr val="FF0066"/>
                </a:solidFill>
              </a:rPr>
              <a:t>детергента</a:t>
            </a:r>
            <a:endParaRPr lang="ru-RU" sz="1600" b="1" dirty="0">
              <a:solidFill>
                <a:srgbClr val="FF0066"/>
              </a:solidFill>
            </a:endParaRPr>
          </a:p>
          <a:p>
            <a:r>
              <a:rPr lang="ru-RU" sz="1600" b="1" dirty="0">
                <a:solidFill>
                  <a:srgbClr val="FF0066"/>
                </a:solidFill>
              </a:rPr>
              <a:t>систематско праћење </a:t>
            </a:r>
            <a:r>
              <a:rPr lang="ru-RU" sz="1600" b="1" dirty="0" smtClean="0">
                <a:solidFill>
                  <a:srgbClr val="FF0066"/>
                </a:solidFill>
              </a:rPr>
              <a:t>хемикалија</a:t>
            </a:r>
          </a:p>
          <a:p>
            <a:r>
              <a:rPr lang="ru-RU" sz="1600" b="1" dirty="0" smtClean="0">
                <a:solidFill>
                  <a:srgbClr val="FF0066"/>
                </a:solidFill>
              </a:rPr>
              <a:t>доступност података</a:t>
            </a:r>
          </a:p>
          <a:p>
            <a:r>
              <a:rPr lang="ru-RU" sz="1600" b="1" dirty="0" smtClean="0">
                <a:solidFill>
                  <a:srgbClr val="FF0066"/>
                </a:solidFill>
              </a:rPr>
              <a:t>надзор </a:t>
            </a:r>
          </a:p>
          <a:p>
            <a:endParaRPr lang="ru-RU" sz="1400" b="1" dirty="0">
              <a:solidFill>
                <a:srgbClr val="FF0066"/>
              </a:solidFill>
            </a:endParaRPr>
          </a:p>
          <a:p>
            <a:r>
              <a:rPr lang="ru-RU" sz="1600" b="1" dirty="0">
                <a:solidFill>
                  <a:srgbClr val="FF0066"/>
                </a:solidFill>
              </a:rPr>
              <a:t>Хемикалија </a:t>
            </a:r>
            <a:r>
              <a:rPr lang="ru-RU" sz="1600" b="1" dirty="0" smtClean="0"/>
              <a:t>- супстанца </a:t>
            </a:r>
            <a:r>
              <a:rPr lang="ru-RU" sz="1600" b="1" dirty="0"/>
              <a:t>и смеша</a:t>
            </a:r>
          </a:p>
          <a:p>
            <a:r>
              <a:rPr lang="ru-RU" sz="1600" b="1" dirty="0">
                <a:solidFill>
                  <a:srgbClr val="FF0066"/>
                </a:solidFill>
              </a:rPr>
              <a:t>Супстанца </a:t>
            </a:r>
            <a:r>
              <a:rPr lang="ru-RU" sz="1600" b="1" dirty="0"/>
              <a:t>-</a:t>
            </a:r>
            <a:r>
              <a:rPr lang="ru-RU" sz="1600" b="1" dirty="0" smtClean="0"/>
              <a:t> </a:t>
            </a:r>
            <a:r>
              <a:rPr lang="ru-RU" sz="1600" b="1" dirty="0"/>
              <a:t>хемијски елемент и његова једињења у природном стању или добијена у производном процесу укључујући адитиве који су неопходни за одржавање њене стабилности и нечистоће које произилазе из примењеног процеса, изузимајући растварач који се може издвојити тако да то не утиче на стабилност супстанце или промену њеног састава</a:t>
            </a:r>
          </a:p>
          <a:p>
            <a:r>
              <a:rPr lang="ru-RU" sz="1600" b="1" dirty="0">
                <a:solidFill>
                  <a:srgbClr val="FF0066"/>
                </a:solidFill>
              </a:rPr>
              <a:t>Смеша </a:t>
            </a:r>
            <a:r>
              <a:rPr lang="ru-RU" sz="1600" b="1" dirty="0"/>
              <a:t>-</a:t>
            </a:r>
            <a:r>
              <a:rPr lang="ru-RU" sz="1600" b="1" dirty="0" smtClean="0"/>
              <a:t> </a:t>
            </a:r>
            <a:r>
              <a:rPr lang="ru-RU" sz="1600" b="1" dirty="0"/>
              <a:t>мешавина или раствор две или више супстанци</a:t>
            </a:r>
          </a:p>
          <a:p>
            <a:endParaRPr lang="ru-RU" sz="1600" b="1" dirty="0" smtClean="0">
              <a:solidFill>
                <a:srgbClr val="FF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45384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576064"/>
          </a:xfrm>
          <a:solidFill>
            <a:srgbClr val="99FF33"/>
          </a:solidFill>
        </p:spPr>
        <p:txBody>
          <a:bodyPr>
            <a:normAutofit/>
          </a:bodyPr>
          <a:lstStyle/>
          <a:p>
            <a:r>
              <a:rPr lang="ru-RU" sz="2400" b="1" dirty="0"/>
              <a:t>ЗАКОН О </a:t>
            </a:r>
            <a:r>
              <a:rPr lang="ru-RU" sz="2400" b="1" dirty="0" smtClean="0"/>
              <a:t>ХЕМИКАЛИЈАМА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920" y="1052736"/>
            <a:ext cx="7632848" cy="4525963"/>
          </a:xfrm>
        </p:spPr>
        <p:txBody>
          <a:bodyPr>
            <a:noAutofit/>
          </a:bodyPr>
          <a:lstStyle/>
          <a:p>
            <a:r>
              <a:rPr lang="ru-RU" sz="1600" b="1" dirty="0"/>
              <a:t>Министарство надлежно за заштиту животне средине обезбеђује услове за квалитетно, ефикасно и безбедно управљање хемикалијама и биоцидним </a:t>
            </a:r>
            <a:r>
              <a:rPr lang="ru-RU" sz="1600" b="1" dirty="0" smtClean="0"/>
              <a:t>производима</a:t>
            </a:r>
            <a:endParaRPr lang="ru-RU" sz="1600" b="1" dirty="0"/>
          </a:p>
          <a:p>
            <a:endParaRPr lang="ru-RU" sz="1600" b="1" dirty="0" smtClean="0"/>
          </a:p>
          <a:p>
            <a:pPr marL="0" indent="0">
              <a:buNone/>
            </a:pPr>
            <a:r>
              <a:rPr lang="ru-RU" sz="1600" b="1" dirty="0" smtClean="0"/>
              <a:t>Министарство </a:t>
            </a:r>
            <a:r>
              <a:rPr lang="ru-RU" sz="1600" b="1" dirty="0"/>
              <a:t>је надлежно да:</a:t>
            </a:r>
          </a:p>
          <a:p>
            <a:r>
              <a:rPr lang="ru-RU" sz="1600" b="1" dirty="0" smtClean="0"/>
              <a:t>доноси </a:t>
            </a:r>
            <a:r>
              <a:rPr lang="ru-RU" sz="1600" b="1" dirty="0"/>
              <a:t>подзаконске прописе </a:t>
            </a:r>
          </a:p>
          <a:p>
            <a:r>
              <a:rPr lang="ru-RU" sz="1600" b="1" dirty="0" smtClean="0"/>
              <a:t>доноси </a:t>
            </a:r>
            <a:r>
              <a:rPr lang="ru-RU" sz="1600" b="1" dirty="0"/>
              <a:t>решења о упису хемикалије у Регистар хемикалија и води тај </a:t>
            </a:r>
            <a:r>
              <a:rPr lang="ru-RU" sz="1600" b="1" dirty="0" smtClean="0"/>
              <a:t>регистар</a:t>
            </a:r>
            <a:endParaRPr lang="ru-RU" sz="1600" b="1" dirty="0"/>
          </a:p>
          <a:p>
            <a:r>
              <a:rPr lang="ru-RU" sz="1600" b="1" dirty="0" smtClean="0"/>
              <a:t>води </a:t>
            </a:r>
            <a:r>
              <a:rPr lang="ru-RU" sz="1600" b="1" dirty="0"/>
              <a:t>Интегрални регистар </a:t>
            </a:r>
            <a:r>
              <a:rPr lang="ru-RU" sz="1600" b="1" dirty="0" smtClean="0"/>
              <a:t>хемикалија</a:t>
            </a:r>
            <a:endParaRPr lang="ru-RU" sz="1600" b="1" dirty="0"/>
          </a:p>
          <a:p>
            <a:r>
              <a:rPr lang="ru-RU" sz="1600" b="1" dirty="0" smtClean="0"/>
              <a:t>објављује </a:t>
            </a:r>
            <a:r>
              <a:rPr lang="ru-RU" sz="1600" b="1" dirty="0"/>
              <a:t>Листу супстанци које изазивају </a:t>
            </a:r>
            <a:r>
              <a:rPr lang="ru-RU" sz="1600" b="1" dirty="0" smtClean="0"/>
              <a:t>забринутост</a:t>
            </a:r>
            <a:endParaRPr lang="ru-RU" sz="1600" b="1" dirty="0"/>
          </a:p>
          <a:p>
            <a:r>
              <a:rPr lang="ru-RU" sz="1600" b="1" dirty="0" smtClean="0"/>
              <a:t>спроводи </a:t>
            </a:r>
            <a:r>
              <a:rPr lang="ru-RU" sz="1600" b="1" dirty="0"/>
              <a:t>поступак претходног обавештења и поступак добијања сагласности на основу претходног обавештења за увоз и извоз одређених опасних </a:t>
            </a:r>
            <a:r>
              <a:rPr lang="ru-RU" sz="1600" b="1" dirty="0" smtClean="0"/>
              <a:t>хемикалија</a:t>
            </a:r>
            <a:endParaRPr lang="ru-RU" sz="1600" b="1" dirty="0"/>
          </a:p>
          <a:p>
            <a:r>
              <a:rPr lang="ru-RU" sz="1600" b="1" dirty="0" smtClean="0"/>
              <a:t>издаје </a:t>
            </a:r>
            <a:r>
              <a:rPr lang="ru-RU" sz="1600" b="1" dirty="0"/>
              <a:t>дозволе за обављање делатности промета нарочито опасних </a:t>
            </a:r>
            <a:r>
              <a:rPr lang="ru-RU" sz="1600" b="1" dirty="0" smtClean="0"/>
              <a:t>хемикалија</a:t>
            </a:r>
            <a:endParaRPr lang="ru-RU" sz="1600" b="1" dirty="0"/>
          </a:p>
          <a:p>
            <a:r>
              <a:rPr lang="ru-RU" sz="1600" b="1" dirty="0" smtClean="0"/>
              <a:t>израђује </a:t>
            </a:r>
            <a:r>
              <a:rPr lang="ru-RU" sz="1600" b="1" dirty="0"/>
              <a:t>и спроводи пројекте којима се прати да ли се хемикалије стављају у промет и користе на такав начин да немају штетан утицај по здравље људи, животну средину и </a:t>
            </a:r>
            <a:r>
              <a:rPr lang="ru-RU" sz="1600" b="1" dirty="0" smtClean="0"/>
              <a:t>имовину</a:t>
            </a:r>
            <a:endParaRPr lang="ru-RU" sz="1600" b="1" dirty="0"/>
          </a:p>
          <a:p>
            <a:r>
              <a:rPr lang="ru-RU" sz="1600" b="1" dirty="0" smtClean="0"/>
              <a:t>пружа </a:t>
            </a:r>
            <a:r>
              <a:rPr lang="ru-RU" sz="1600" b="1" dirty="0"/>
              <a:t>информације и стручна упутства привредним субјектима, јединицама локалне самоуправе и инспекторима за спровођење закона у области управљања хемикалијама и биоцидним производима, као и да даје стручну оцену о својствима и намени одређених </a:t>
            </a:r>
            <a:r>
              <a:rPr lang="ru-RU" sz="1600" b="1" dirty="0" smtClean="0"/>
              <a:t>хемикалија</a:t>
            </a:r>
            <a:endParaRPr lang="ru-RU" sz="1600" b="1" dirty="0"/>
          </a:p>
          <a:p>
            <a:endParaRPr lang="ru-RU" sz="1600" b="1" dirty="0" smtClean="0"/>
          </a:p>
        </p:txBody>
      </p:sp>
    </p:spTree>
    <p:extLst>
      <p:ext uri="{BB962C8B-B14F-4D97-AF65-F5344CB8AC3E}">
        <p14:creationId xmlns:p14="http://schemas.microsoft.com/office/powerpoint/2010/main" val="40659118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576064"/>
          </a:xfrm>
          <a:solidFill>
            <a:srgbClr val="99FF33"/>
          </a:solidFill>
        </p:spPr>
        <p:txBody>
          <a:bodyPr>
            <a:normAutofit/>
          </a:bodyPr>
          <a:lstStyle/>
          <a:p>
            <a:r>
              <a:rPr lang="ru-RU" sz="2400" b="1" dirty="0"/>
              <a:t>ЗАКОН О </a:t>
            </a:r>
            <a:r>
              <a:rPr lang="ru-RU" sz="2400" b="1" dirty="0" smtClean="0"/>
              <a:t>ХЕМИКАЛИЈАМА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1560" y="1052736"/>
            <a:ext cx="7920880" cy="4525963"/>
          </a:xfrm>
        </p:spPr>
        <p:txBody>
          <a:bodyPr>
            <a:noAutofit/>
          </a:bodyPr>
          <a:lstStyle/>
          <a:p>
            <a:r>
              <a:rPr lang="ru-RU" sz="1600" b="1" dirty="0"/>
              <a:t>Да би се остварили принципи стратешког приступа управљања хемикалијама, обезбедило адекватно управљање хемикалијама у свим фазама животног циклуса хемикалија од производње односно увоза до одлагања, као и да би се допринело одрживом </a:t>
            </a:r>
            <a:r>
              <a:rPr lang="ru-RU" sz="1600" b="1" dirty="0" smtClean="0"/>
              <a:t>развоју РС, </a:t>
            </a:r>
            <a:r>
              <a:rPr lang="ru-RU" sz="1600" b="1" dirty="0"/>
              <a:t>министар надлежан за животну </a:t>
            </a:r>
            <a:r>
              <a:rPr lang="ru-RU" sz="1600" b="1" dirty="0" smtClean="0"/>
              <a:t>средину решењем </a:t>
            </a:r>
            <a:r>
              <a:rPr lang="ru-RU" sz="1600" b="1" dirty="0"/>
              <a:t>оснива </a:t>
            </a:r>
            <a:r>
              <a:rPr lang="ru-RU" sz="1600" b="1" dirty="0">
                <a:solidFill>
                  <a:srgbClr val="FF0066"/>
                </a:solidFill>
              </a:rPr>
              <a:t>Заједничко тело за интегрисано управљање </a:t>
            </a:r>
            <a:r>
              <a:rPr lang="ru-RU" sz="1600" b="1" dirty="0" smtClean="0">
                <a:solidFill>
                  <a:srgbClr val="FF0066"/>
                </a:solidFill>
              </a:rPr>
              <a:t>хемикалијама</a:t>
            </a:r>
          </a:p>
          <a:p>
            <a:r>
              <a:rPr lang="ru-RU" sz="1600" b="1" dirty="0" smtClean="0"/>
              <a:t>Заједничко тело се оснива од представника надлежних државних органа у области управљања хемикалијама, индустрије, научноистраживачких организација и невладиних организација</a:t>
            </a:r>
          </a:p>
          <a:p>
            <a:r>
              <a:rPr lang="ru-RU" sz="1600" b="1" dirty="0" smtClean="0"/>
              <a:t>Задатак </a:t>
            </a:r>
            <a:r>
              <a:rPr lang="ru-RU" sz="1600" b="1" dirty="0"/>
              <a:t>Заједничког тела је да </a:t>
            </a:r>
            <a:r>
              <a:rPr lang="ru-RU" sz="1600" b="1" dirty="0" smtClean="0"/>
              <a:t>припрема </a:t>
            </a:r>
            <a:r>
              <a:rPr lang="ru-RU" sz="1600" b="1" dirty="0" smtClean="0">
                <a:solidFill>
                  <a:srgbClr val="FF0066"/>
                </a:solidFill>
              </a:rPr>
              <a:t>Интегрисан програм управљања хемикалијама</a:t>
            </a:r>
            <a:r>
              <a:rPr lang="ru-RU" sz="1600" b="1" dirty="0" smtClean="0"/>
              <a:t> и </a:t>
            </a:r>
            <a:r>
              <a:rPr lang="ru-RU" sz="1600" b="1" dirty="0" smtClean="0">
                <a:solidFill>
                  <a:srgbClr val="FF0066"/>
                </a:solidFill>
              </a:rPr>
              <a:t>акционе планове за спровођење тог програма</a:t>
            </a:r>
            <a:r>
              <a:rPr lang="ru-RU" sz="1600" b="1" dirty="0" smtClean="0"/>
              <a:t>, </a:t>
            </a:r>
            <a:r>
              <a:rPr lang="ru-RU" sz="1600" b="1" dirty="0"/>
              <a:t>као и да прати остваривање </a:t>
            </a:r>
            <a:r>
              <a:rPr lang="ru-RU" sz="1600" b="1" dirty="0" smtClean="0"/>
              <a:t>програма </a:t>
            </a:r>
            <a:r>
              <a:rPr lang="ru-RU" sz="1600" b="1" dirty="0"/>
              <a:t>и акционих планова и координира послове који су у вези са безбедним управљањем </a:t>
            </a:r>
            <a:r>
              <a:rPr lang="ru-RU" sz="1600" b="1" dirty="0" smtClean="0"/>
              <a:t>хемикалијама</a:t>
            </a:r>
            <a:endParaRPr lang="ru-RU" sz="1600" b="1" dirty="0"/>
          </a:p>
          <a:p>
            <a:r>
              <a:rPr lang="ru-RU" sz="1600" b="1" dirty="0" smtClean="0"/>
              <a:t>Правно </a:t>
            </a:r>
            <a:r>
              <a:rPr lang="ru-RU" sz="1600" b="1" dirty="0"/>
              <a:t>и физичко лице које рукује хемикалијама треба да предузима потребне мере да би предупредило или избегло штетни утицај хемикалија по здравље људи, животну средину и </a:t>
            </a:r>
            <a:r>
              <a:rPr lang="ru-RU" sz="1600" b="1" dirty="0" smtClean="0"/>
              <a:t>имовину</a:t>
            </a:r>
            <a:endParaRPr lang="ru-RU" sz="1600" b="1" dirty="0"/>
          </a:p>
          <a:p>
            <a:r>
              <a:rPr lang="ru-RU" sz="1600" b="1" dirty="0"/>
              <a:t>Произвођач, увозник или даљи корисник који ставља хемикалију у промет процењује опасна својства те хемикалије пре стављања у промет и о томе обавештава остала правна и физичка лица како би она руковала хемикалијом на безбедан </a:t>
            </a:r>
            <a:r>
              <a:rPr lang="ru-RU" sz="1600" b="1" dirty="0" smtClean="0"/>
              <a:t>начин</a:t>
            </a:r>
            <a:endParaRPr lang="ru-RU" sz="1600" b="1" dirty="0"/>
          </a:p>
          <a:p>
            <a:r>
              <a:rPr lang="ru-RU" sz="1600" b="1" dirty="0"/>
              <a:t>Опасну хемикалију произвођач, увозник и други који рукују таквом хемикалијом треба да замене безбеднијом алтернативом када год је то могуће односно када социо-економски разлози и техничке могућности то </a:t>
            </a:r>
            <a:r>
              <a:rPr lang="ru-RU" sz="1600" b="1" dirty="0" smtClean="0"/>
              <a:t>дозвољавају</a:t>
            </a:r>
            <a:endParaRPr lang="ru-RU" sz="1600" b="1" dirty="0"/>
          </a:p>
          <a:p>
            <a:endParaRPr lang="ru-RU" sz="1600" b="1" dirty="0" smtClean="0"/>
          </a:p>
        </p:txBody>
      </p:sp>
    </p:spTree>
    <p:extLst>
      <p:ext uri="{BB962C8B-B14F-4D97-AF65-F5344CB8AC3E}">
        <p14:creationId xmlns:p14="http://schemas.microsoft.com/office/powerpoint/2010/main" val="33726123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504056"/>
          </a:xfrm>
          <a:solidFill>
            <a:srgbClr val="99FF33"/>
          </a:solidFill>
        </p:spPr>
        <p:txBody>
          <a:bodyPr>
            <a:normAutofit/>
          </a:bodyPr>
          <a:lstStyle/>
          <a:p>
            <a:r>
              <a:rPr lang="sr-Cyrl-CS" sz="2400" b="1" dirty="0" smtClean="0"/>
              <a:t>„ПОСЕБНИ“ ЗАКОНИ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908720"/>
            <a:ext cx="8229600" cy="4525963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ru-RU" sz="1600" b="1" dirty="0"/>
              <a:t>У правном систему </a:t>
            </a:r>
            <a:r>
              <a:rPr lang="ru-RU" sz="1600" b="1" dirty="0" smtClean="0"/>
              <a:t>РС </a:t>
            </a:r>
            <a:r>
              <a:rPr lang="ru-RU" sz="1600" b="1" dirty="0"/>
              <a:t>постоји велики број закона којима се уређује </a:t>
            </a:r>
            <a:r>
              <a:rPr lang="ru-RU" sz="1600" b="1" dirty="0" smtClean="0"/>
              <a:t>заштита појединих </a:t>
            </a:r>
            <a:r>
              <a:rPr lang="ru-RU" sz="1600" b="1" dirty="0"/>
              <a:t>сегмената животне средине, као што су природа, ваздух, вода, </a:t>
            </a:r>
            <a:r>
              <a:rPr lang="ru-RU" sz="1600" b="1" dirty="0" smtClean="0"/>
              <a:t>земљиште... – како они </a:t>
            </a:r>
            <a:r>
              <a:rPr lang="ru-RU" sz="1600" b="1" dirty="0"/>
              <a:t>регулишу поједине сегменте животне средине </a:t>
            </a:r>
            <a:r>
              <a:rPr lang="ru-RU" sz="1600" b="1" dirty="0" smtClean="0"/>
              <a:t>називају се „посебни</a:t>
            </a:r>
            <a:r>
              <a:rPr lang="ru-RU" sz="1600" b="1" dirty="0"/>
              <a:t>“ </a:t>
            </a:r>
            <a:r>
              <a:rPr lang="sr-Latn-RS" sz="1600" b="1" dirty="0" smtClean="0"/>
              <a:t>                                                      </a:t>
            </a:r>
            <a:r>
              <a:rPr lang="ru-RU" sz="1600" b="1" dirty="0" smtClean="0"/>
              <a:t>или </a:t>
            </a:r>
            <a:r>
              <a:rPr lang="ru-RU" sz="1600" b="1" dirty="0"/>
              <a:t>„секторски“ </a:t>
            </a:r>
            <a:r>
              <a:rPr lang="ru-RU" sz="1600" b="1" dirty="0" smtClean="0"/>
              <a:t>закони</a:t>
            </a:r>
          </a:p>
          <a:p>
            <a:pPr marL="0" indent="0">
              <a:buNone/>
            </a:pPr>
            <a:endParaRPr lang="ru-RU" sz="1600" b="1" dirty="0"/>
          </a:p>
          <a:p>
            <a:pPr marL="514350" indent="-514350">
              <a:spcBef>
                <a:spcPts val="600"/>
              </a:spcBef>
              <a:buFont typeface="+mj-lt"/>
              <a:buAutoNum type="arabicPeriod"/>
            </a:pPr>
            <a:r>
              <a:rPr lang="ru-RU" sz="1600" b="1" dirty="0" smtClean="0">
                <a:solidFill>
                  <a:srgbClr val="FF0066"/>
                </a:solidFill>
              </a:rPr>
              <a:t>Закон о заштити природе (2009)</a:t>
            </a:r>
          </a:p>
          <a:p>
            <a:pPr marL="514350" indent="-514350">
              <a:spcBef>
                <a:spcPts val="600"/>
              </a:spcBef>
              <a:buFont typeface="+mj-lt"/>
              <a:buAutoNum type="arabicPeriod"/>
            </a:pPr>
            <a:r>
              <a:rPr lang="ru-RU" sz="1600" b="1" dirty="0" smtClean="0">
                <a:solidFill>
                  <a:srgbClr val="FF0066"/>
                </a:solidFill>
              </a:rPr>
              <a:t>Закон о заштити ваздуха (2009)</a:t>
            </a:r>
          </a:p>
          <a:p>
            <a:pPr marL="514350" indent="-514350">
              <a:spcBef>
                <a:spcPts val="600"/>
              </a:spcBef>
              <a:buFont typeface="+mj-lt"/>
              <a:buAutoNum type="arabicPeriod"/>
            </a:pPr>
            <a:r>
              <a:rPr lang="ru-RU" sz="1600" b="1" dirty="0" smtClean="0">
                <a:solidFill>
                  <a:srgbClr val="FF0066"/>
                </a:solidFill>
              </a:rPr>
              <a:t>Закон о водама (2010)</a:t>
            </a:r>
          </a:p>
          <a:p>
            <a:pPr marL="514350" indent="-514350">
              <a:spcBef>
                <a:spcPts val="600"/>
              </a:spcBef>
              <a:buFont typeface="+mj-lt"/>
              <a:buAutoNum type="arabicPeriod"/>
            </a:pPr>
            <a:r>
              <a:rPr lang="ru-RU" sz="1600" b="1" dirty="0" smtClean="0">
                <a:solidFill>
                  <a:srgbClr val="FF0066"/>
                </a:solidFill>
              </a:rPr>
              <a:t>Закон о пољопривредном земљишту (2006)</a:t>
            </a:r>
          </a:p>
          <a:p>
            <a:pPr marL="514350" indent="-514350">
              <a:spcBef>
                <a:spcPts val="600"/>
              </a:spcBef>
              <a:buFont typeface="+mj-lt"/>
              <a:buAutoNum type="arabicPeriod"/>
            </a:pPr>
            <a:r>
              <a:rPr lang="ru-RU" sz="1600" b="1" dirty="0" smtClean="0">
                <a:solidFill>
                  <a:srgbClr val="FF0066"/>
                </a:solidFill>
              </a:rPr>
              <a:t>Закон о рударству и геолошким истраживањима (2015)</a:t>
            </a:r>
          </a:p>
          <a:p>
            <a:pPr marL="514350" indent="-514350">
              <a:spcBef>
                <a:spcPts val="600"/>
              </a:spcBef>
              <a:buFont typeface="+mj-lt"/>
              <a:buAutoNum type="arabicPeriod"/>
            </a:pPr>
            <a:r>
              <a:rPr lang="ru-RU" sz="1600" b="1" dirty="0" smtClean="0">
                <a:solidFill>
                  <a:srgbClr val="FF0066"/>
                </a:solidFill>
              </a:rPr>
              <a:t>Закон о здрављу биља (2009) </a:t>
            </a:r>
          </a:p>
          <a:p>
            <a:pPr marL="514350" indent="-514350">
              <a:spcBef>
                <a:spcPts val="600"/>
              </a:spcBef>
              <a:buFont typeface="+mj-lt"/>
              <a:buAutoNum type="arabicPeriod"/>
            </a:pPr>
            <a:r>
              <a:rPr lang="ru-RU" sz="1600" b="1" dirty="0" smtClean="0">
                <a:solidFill>
                  <a:srgbClr val="FF0066"/>
                </a:solidFill>
              </a:rPr>
              <a:t>Закон о добробити животиња (2009) </a:t>
            </a:r>
          </a:p>
          <a:p>
            <a:pPr marL="514350" indent="-514350">
              <a:spcBef>
                <a:spcPts val="600"/>
              </a:spcBef>
              <a:buFont typeface="+mj-lt"/>
              <a:buAutoNum type="arabicPeriod"/>
            </a:pPr>
            <a:r>
              <a:rPr lang="ru-RU" sz="1600" b="1" dirty="0" smtClean="0">
                <a:solidFill>
                  <a:srgbClr val="FF0066"/>
                </a:solidFill>
              </a:rPr>
              <a:t>Закон о шумама (2010)</a:t>
            </a:r>
          </a:p>
          <a:p>
            <a:pPr marL="514350" indent="-514350">
              <a:spcBef>
                <a:spcPts val="600"/>
              </a:spcBef>
              <a:buFont typeface="+mj-lt"/>
              <a:buAutoNum type="arabicPeriod"/>
            </a:pPr>
            <a:r>
              <a:rPr lang="ru-RU" sz="1600" b="1" dirty="0" smtClean="0">
                <a:solidFill>
                  <a:srgbClr val="FF0066"/>
                </a:solidFill>
              </a:rPr>
              <a:t>Закон о заштити од буке у животној средини (2009)</a:t>
            </a:r>
          </a:p>
          <a:p>
            <a:pPr marL="514350" indent="-514350">
              <a:spcBef>
                <a:spcPts val="600"/>
              </a:spcBef>
              <a:buFont typeface="+mj-lt"/>
              <a:buAutoNum type="arabicPeriod"/>
            </a:pPr>
            <a:r>
              <a:rPr lang="ru-RU" sz="1600" b="1" dirty="0" smtClean="0">
                <a:solidFill>
                  <a:srgbClr val="FF0066"/>
                </a:solidFill>
              </a:rPr>
              <a:t>Закон о заштити од нејонизујућих зрачења (2009)</a:t>
            </a:r>
          </a:p>
          <a:p>
            <a:pPr marL="514350" indent="-514350">
              <a:spcBef>
                <a:spcPts val="600"/>
              </a:spcBef>
              <a:buFont typeface="+mj-lt"/>
              <a:buAutoNum type="arabicPeriod"/>
            </a:pPr>
            <a:r>
              <a:rPr lang="ru-RU" sz="1600" b="1" dirty="0" smtClean="0">
                <a:solidFill>
                  <a:srgbClr val="FF0066"/>
                </a:solidFill>
              </a:rPr>
              <a:t>Закон о радијационој и нуклеарној сигурности и безбедности (2018)</a:t>
            </a:r>
          </a:p>
          <a:p>
            <a:pPr marL="514350" indent="-514350">
              <a:spcBef>
                <a:spcPts val="600"/>
              </a:spcBef>
              <a:buFont typeface="+mj-lt"/>
              <a:buAutoNum type="arabicPeriod"/>
            </a:pPr>
            <a:r>
              <a:rPr lang="ru-RU" sz="1600" b="1" dirty="0" smtClean="0">
                <a:solidFill>
                  <a:srgbClr val="FF0066"/>
                </a:solidFill>
              </a:rPr>
              <a:t>Закон о управљању отпадом (2009)</a:t>
            </a:r>
          </a:p>
          <a:p>
            <a:pPr marL="514350" indent="-514350">
              <a:spcBef>
                <a:spcPts val="600"/>
              </a:spcBef>
              <a:buFont typeface="+mj-lt"/>
              <a:buAutoNum type="arabicPeriod"/>
            </a:pPr>
            <a:r>
              <a:rPr lang="ru-RU" sz="1600" b="1" dirty="0" smtClean="0">
                <a:solidFill>
                  <a:srgbClr val="FF0066"/>
                </a:solidFill>
              </a:rPr>
              <a:t>Закон о амбалажи и амбалажном отпаду (2009)</a:t>
            </a:r>
          </a:p>
          <a:p>
            <a:pPr marL="514350" indent="-514350">
              <a:spcBef>
                <a:spcPts val="600"/>
              </a:spcBef>
              <a:buFont typeface="+mj-lt"/>
              <a:buAutoNum type="arabicPeriod"/>
            </a:pPr>
            <a:r>
              <a:rPr lang="ru-RU" sz="1600" b="1" dirty="0" smtClean="0">
                <a:solidFill>
                  <a:srgbClr val="FF0066"/>
                </a:solidFill>
              </a:rPr>
              <a:t>Закон о хемикалијама (2009)</a:t>
            </a:r>
            <a:endParaRPr lang="ru-RU" sz="1600" b="1" dirty="0">
              <a:solidFill>
                <a:srgbClr val="FF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41311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836712"/>
            <a:ext cx="8229600" cy="6984776"/>
          </a:xfrm>
        </p:spPr>
        <p:txBody>
          <a:bodyPr>
            <a:norm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ru-RU" sz="1500" b="1" dirty="0" smtClean="0">
                <a:solidFill>
                  <a:srgbClr val="FF0066"/>
                </a:solidFill>
              </a:rPr>
              <a:t>Уређује:</a:t>
            </a:r>
          </a:p>
          <a:p>
            <a:pPr>
              <a:spcBef>
                <a:spcPts val="0"/>
              </a:spcBef>
            </a:pPr>
            <a:r>
              <a:rPr lang="ru-RU" sz="1500" b="1" dirty="0" smtClean="0"/>
              <a:t>систем </a:t>
            </a:r>
            <a:r>
              <a:rPr lang="ru-RU" sz="1500" b="1" dirty="0"/>
              <a:t>за ограничење емисија гасова са ефектом стаклене баште </a:t>
            </a:r>
            <a:r>
              <a:rPr lang="ru-RU" sz="1500" b="1" dirty="0" smtClean="0"/>
              <a:t>(GHG</a:t>
            </a:r>
            <a:r>
              <a:rPr lang="ru-RU" sz="1500" b="1" dirty="0"/>
              <a:t>) и за прилагођавање на измењене климатске </a:t>
            </a:r>
            <a:r>
              <a:rPr lang="ru-RU" sz="1500" b="1" dirty="0" smtClean="0"/>
              <a:t>услове</a:t>
            </a:r>
          </a:p>
          <a:p>
            <a:pPr>
              <a:spcBef>
                <a:spcPts val="0"/>
              </a:spcBef>
            </a:pPr>
            <a:r>
              <a:rPr lang="ru-RU" sz="1500" b="1" dirty="0" smtClean="0"/>
              <a:t>мониторинг </a:t>
            </a:r>
            <a:r>
              <a:rPr lang="ru-RU" sz="1500" b="1" dirty="0"/>
              <a:t>и извештавање о стратегији нискоугљеничног развоја и њеном </a:t>
            </a:r>
            <a:r>
              <a:rPr lang="ru-RU" sz="1500" b="1" dirty="0" smtClean="0"/>
              <a:t>унапређењу</a:t>
            </a:r>
          </a:p>
          <a:p>
            <a:pPr>
              <a:spcBef>
                <a:spcPts val="0"/>
              </a:spcBef>
            </a:pPr>
            <a:r>
              <a:rPr lang="ru-RU" sz="1500" b="1" dirty="0" smtClean="0"/>
              <a:t>програм </a:t>
            </a:r>
            <a:r>
              <a:rPr lang="ru-RU" sz="1500" b="1" dirty="0"/>
              <a:t>прилагођавања на измењене климатске </a:t>
            </a:r>
            <a:r>
              <a:rPr lang="ru-RU" sz="1500" b="1" dirty="0" smtClean="0"/>
              <a:t>услове</a:t>
            </a:r>
          </a:p>
          <a:p>
            <a:pPr>
              <a:spcBef>
                <a:spcPts val="0"/>
              </a:spcBef>
            </a:pPr>
            <a:r>
              <a:rPr lang="ru-RU" sz="1500" b="1" dirty="0" smtClean="0"/>
              <a:t>доношење </a:t>
            </a:r>
            <a:r>
              <a:rPr lang="ru-RU" sz="1500" b="1" dirty="0"/>
              <a:t>стратегије нискоугљеничног развоја и програма прилагођавања на измењене климатске </a:t>
            </a:r>
            <a:r>
              <a:rPr lang="ru-RU" sz="1500" b="1" dirty="0" smtClean="0"/>
              <a:t>услове</a:t>
            </a:r>
          </a:p>
          <a:p>
            <a:pPr>
              <a:spcBef>
                <a:spcPts val="0"/>
              </a:spcBef>
            </a:pPr>
            <a:r>
              <a:rPr lang="ru-RU" sz="1500" b="1" dirty="0" smtClean="0"/>
              <a:t>издавање </a:t>
            </a:r>
            <a:r>
              <a:rPr lang="ru-RU" sz="1500" b="1" dirty="0"/>
              <a:t>дозвола за емисије GHG оператеру </a:t>
            </a:r>
            <a:r>
              <a:rPr lang="ru-RU" sz="1500" b="1" dirty="0" smtClean="0"/>
              <a:t>постројења</a:t>
            </a:r>
          </a:p>
          <a:p>
            <a:pPr>
              <a:spcBef>
                <a:spcPts val="0"/>
              </a:spcBef>
            </a:pPr>
            <a:r>
              <a:rPr lang="ru-RU" sz="1500" b="1" dirty="0" smtClean="0"/>
              <a:t>издавање </a:t>
            </a:r>
            <a:r>
              <a:rPr lang="ru-RU" sz="1500" b="1" dirty="0"/>
              <a:t>одобрења на план мониторинга оператера </a:t>
            </a:r>
            <a:r>
              <a:rPr lang="ru-RU" sz="1500" b="1" dirty="0" smtClean="0"/>
              <a:t>ваздухоплова </a:t>
            </a:r>
          </a:p>
          <a:p>
            <a:pPr>
              <a:spcBef>
                <a:spcPts val="0"/>
              </a:spcBef>
            </a:pPr>
            <a:r>
              <a:rPr lang="ru-RU" sz="1500" b="1" dirty="0" smtClean="0"/>
              <a:t>мониторинг</a:t>
            </a:r>
          </a:p>
          <a:p>
            <a:pPr>
              <a:spcBef>
                <a:spcPts val="0"/>
              </a:spcBef>
            </a:pPr>
            <a:r>
              <a:rPr lang="ru-RU" sz="1500" b="1" dirty="0" smtClean="0"/>
              <a:t>извештавање</a:t>
            </a:r>
          </a:p>
          <a:p>
            <a:pPr>
              <a:spcBef>
                <a:spcPts val="0"/>
              </a:spcBef>
            </a:pPr>
            <a:r>
              <a:rPr lang="ru-RU" sz="1500" b="1" dirty="0" smtClean="0"/>
              <a:t>надзор</a:t>
            </a:r>
          </a:p>
          <a:p>
            <a:pPr>
              <a:spcBef>
                <a:spcPts val="0"/>
              </a:spcBef>
            </a:pPr>
            <a:endParaRPr lang="ru-RU" sz="1500" b="1" dirty="0" smtClean="0"/>
          </a:p>
          <a:p>
            <a:pPr marL="0" indent="0">
              <a:spcBef>
                <a:spcPts val="0"/>
              </a:spcBef>
              <a:buNone/>
            </a:pPr>
            <a:r>
              <a:rPr lang="ru-RU" sz="1500" b="1" dirty="0">
                <a:solidFill>
                  <a:srgbClr val="FF0066"/>
                </a:solidFill>
              </a:rPr>
              <a:t>Циљ </a:t>
            </a:r>
            <a:r>
              <a:rPr lang="ru-RU" sz="1500" b="1" dirty="0" smtClean="0">
                <a:solidFill>
                  <a:srgbClr val="FF0066"/>
                </a:solidFill>
              </a:rPr>
              <a:t>Закона:</a:t>
            </a:r>
          </a:p>
          <a:p>
            <a:pPr>
              <a:spcBef>
                <a:spcPts val="0"/>
              </a:spcBef>
            </a:pPr>
            <a:r>
              <a:rPr lang="ru-RU" sz="1500" b="1" dirty="0" smtClean="0"/>
              <a:t>успостављање </a:t>
            </a:r>
            <a:r>
              <a:rPr lang="ru-RU" sz="1500" b="1" dirty="0"/>
              <a:t>система како би се смањиле емисије GHG на исплатив и економски ефикасан </a:t>
            </a:r>
            <a:r>
              <a:rPr lang="ru-RU" sz="1500" b="1" dirty="0" smtClean="0"/>
              <a:t>начин </a:t>
            </a:r>
            <a:r>
              <a:rPr lang="ru-RU" sz="1500" b="1" dirty="0"/>
              <a:t>како би се избегле опасне промене </a:t>
            </a:r>
            <a:r>
              <a:rPr lang="ru-RU" sz="1500" b="1" dirty="0" smtClean="0"/>
              <a:t>климе и неповољни </a:t>
            </a:r>
            <a:r>
              <a:rPr lang="ru-RU" sz="1500" b="1" dirty="0"/>
              <a:t>утицаји промене </a:t>
            </a:r>
            <a:r>
              <a:rPr lang="ru-RU" sz="1500" b="1" dirty="0" smtClean="0"/>
              <a:t>климе</a:t>
            </a:r>
          </a:p>
          <a:p>
            <a:pPr>
              <a:spcBef>
                <a:spcPts val="0"/>
              </a:spcBef>
            </a:pPr>
            <a:r>
              <a:rPr lang="ru-RU" sz="1500" b="1" dirty="0" smtClean="0"/>
              <a:t>смањење </a:t>
            </a:r>
            <a:r>
              <a:rPr lang="ru-RU" sz="1500" b="1" dirty="0"/>
              <a:t>емисија GHG и прилагођавање на измењене климатске услове усвајањем и спровођењем докумената јавних </a:t>
            </a:r>
            <a:r>
              <a:rPr lang="ru-RU" sz="1500" b="1" dirty="0" smtClean="0"/>
              <a:t>политика</a:t>
            </a:r>
          </a:p>
          <a:p>
            <a:pPr>
              <a:spcBef>
                <a:spcPts val="0"/>
              </a:spcBef>
            </a:pPr>
            <a:r>
              <a:rPr lang="ru-RU" sz="1500" b="1" dirty="0" smtClean="0"/>
              <a:t>успостављање </a:t>
            </a:r>
            <a:r>
              <a:rPr lang="ru-RU" sz="1500" b="1" dirty="0"/>
              <a:t>механизама за </a:t>
            </a:r>
            <a:r>
              <a:rPr lang="ru-RU" sz="1500" b="1" dirty="0" smtClean="0"/>
              <a:t>извештавање </a:t>
            </a:r>
            <a:r>
              <a:rPr lang="ru-RU" sz="1500" b="1" dirty="0"/>
              <a:t>и верификацију информација о испуњењу обавеза према </a:t>
            </a:r>
            <a:r>
              <a:rPr lang="ru-RU" sz="1500" b="1" dirty="0" smtClean="0"/>
              <a:t>Оквирној конвенцији о </a:t>
            </a:r>
            <a:r>
              <a:rPr lang="ru-RU" sz="1500" b="1" dirty="0"/>
              <a:t>промени климе, </a:t>
            </a:r>
            <a:r>
              <a:rPr lang="ru-RU" sz="1500" b="1" dirty="0" smtClean="0"/>
              <a:t>Кјото протоколу, Париском споразуму,  </a:t>
            </a:r>
            <a:r>
              <a:rPr lang="ru-RU" sz="1500" b="1" dirty="0"/>
              <a:t>као и за мониторинг и извештавање о емисијама GНG изазваних људском активношћу из извора и уклоњених путем понора и активностима прилагођавања на измењене климатске услове предузетим на исплатив и економски ефикасан </a:t>
            </a:r>
            <a:r>
              <a:rPr lang="ru-RU" sz="1500" b="1" dirty="0" smtClean="0"/>
              <a:t>начин</a:t>
            </a:r>
            <a:endParaRPr lang="ru-RU" sz="1500" b="1" dirty="0"/>
          </a:p>
          <a:p>
            <a:pPr>
              <a:spcBef>
                <a:spcPts val="0"/>
              </a:spcBef>
            </a:pPr>
            <a:endParaRPr lang="ru-RU" sz="1500" b="1" dirty="0"/>
          </a:p>
          <a:p>
            <a:pPr>
              <a:spcBef>
                <a:spcPts val="0"/>
              </a:spcBef>
            </a:pPr>
            <a:r>
              <a:rPr lang="ru-RU" sz="1500" b="1" dirty="0" smtClean="0"/>
              <a:t>За </a:t>
            </a:r>
            <a:r>
              <a:rPr lang="ru-RU" sz="1500" b="1" dirty="0"/>
              <a:t>достизање циљева </a:t>
            </a:r>
            <a:r>
              <a:rPr lang="ru-RU" sz="1500" b="1" dirty="0" smtClean="0"/>
              <a:t> државни </a:t>
            </a:r>
            <a:r>
              <a:rPr lang="ru-RU" sz="1500" b="1" dirty="0"/>
              <a:t>органи и организације треба да усвоје одговарајуће секторске </a:t>
            </a:r>
            <a:r>
              <a:rPr lang="ru-RU" sz="1500" b="1" dirty="0" smtClean="0"/>
              <a:t>политике </a:t>
            </a:r>
            <a:r>
              <a:rPr lang="ru-RU" sz="1500" b="1" dirty="0"/>
              <a:t>и мере из делокруга своје </a:t>
            </a:r>
            <a:r>
              <a:rPr lang="ru-RU" sz="1500" b="1" dirty="0" smtClean="0"/>
              <a:t>надлежности</a:t>
            </a:r>
            <a:endParaRPr lang="ru-RU" sz="1500" b="1" dirty="0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576064"/>
          </a:xfrm>
          <a:solidFill>
            <a:srgbClr val="99FF33"/>
          </a:solidFill>
        </p:spPr>
        <p:txBody>
          <a:bodyPr>
            <a:normAutofit/>
          </a:bodyPr>
          <a:lstStyle/>
          <a:p>
            <a:r>
              <a:rPr lang="ru-RU" sz="2400" b="1" dirty="0"/>
              <a:t>ЗАКОН О </a:t>
            </a:r>
            <a:r>
              <a:rPr lang="ru-RU" sz="2400" b="1" dirty="0" smtClean="0"/>
              <a:t>КЛИМАТСКИМ ПРОМЕНАМА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8495895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706090"/>
          </a:xfrm>
          <a:solidFill>
            <a:srgbClr val="99FF33"/>
          </a:solidFill>
        </p:spPr>
        <p:txBody>
          <a:bodyPr>
            <a:normAutofit/>
          </a:bodyPr>
          <a:lstStyle/>
          <a:p>
            <a:r>
              <a:rPr lang="ru-RU" sz="2400" b="1" dirty="0"/>
              <a:t>ЗАКОН О ЗАШТИТИ ОД БУКЕ У ЖИВОТНОЈ </a:t>
            </a:r>
            <a:r>
              <a:rPr lang="ru-RU" sz="2400" b="1" dirty="0" smtClean="0"/>
              <a:t>СРЕДИНИ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920" y="1268760"/>
            <a:ext cx="7632848" cy="5472608"/>
          </a:xfrm>
        </p:spPr>
        <p:txBody>
          <a:bodyPr>
            <a:no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ru-RU" sz="1600" b="1" dirty="0" smtClean="0"/>
              <a:t>Уређени су:</a:t>
            </a:r>
          </a:p>
          <a:p>
            <a:pPr>
              <a:spcBef>
                <a:spcPts val="0"/>
              </a:spcBef>
            </a:pPr>
            <a:r>
              <a:rPr lang="ru-RU" sz="1600" b="1" dirty="0" smtClean="0">
                <a:solidFill>
                  <a:srgbClr val="FF0066"/>
                </a:solidFill>
              </a:rPr>
              <a:t>субјекти </a:t>
            </a:r>
            <a:r>
              <a:rPr lang="ru-RU" sz="1600" b="1" dirty="0">
                <a:solidFill>
                  <a:srgbClr val="FF0066"/>
                </a:solidFill>
              </a:rPr>
              <a:t>заштите животне средине од </a:t>
            </a:r>
            <a:r>
              <a:rPr lang="ru-RU" sz="1600" b="1" dirty="0" smtClean="0">
                <a:solidFill>
                  <a:srgbClr val="FF0066"/>
                </a:solidFill>
              </a:rPr>
              <a:t>буке</a:t>
            </a:r>
          </a:p>
          <a:p>
            <a:pPr>
              <a:spcBef>
                <a:spcPts val="0"/>
              </a:spcBef>
            </a:pPr>
            <a:r>
              <a:rPr lang="ru-RU" sz="1600" b="1" dirty="0" smtClean="0">
                <a:solidFill>
                  <a:srgbClr val="FF0066"/>
                </a:solidFill>
              </a:rPr>
              <a:t>мере </a:t>
            </a:r>
            <a:r>
              <a:rPr lang="ru-RU" sz="1600" b="1" dirty="0">
                <a:solidFill>
                  <a:srgbClr val="FF0066"/>
                </a:solidFill>
              </a:rPr>
              <a:t>и услови заштите од буке </a:t>
            </a:r>
            <a:r>
              <a:rPr lang="ru-RU" sz="1600" b="1" dirty="0" smtClean="0">
                <a:solidFill>
                  <a:srgbClr val="FF0066"/>
                </a:solidFill>
              </a:rPr>
              <a:t>у животној средини</a:t>
            </a:r>
          </a:p>
          <a:p>
            <a:pPr>
              <a:spcBef>
                <a:spcPts val="0"/>
              </a:spcBef>
            </a:pPr>
            <a:r>
              <a:rPr lang="ru-RU" sz="1600" b="1" dirty="0" smtClean="0">
                <a:solidFill>
                  <a:srgbClr val="FF0066"/>
                </a:solidFill>
              </a:rPr>
              <a:t>мерење </a:t>
            </a:r>
            <a:r>
              <a:rPr lang="ru-RU" sz="1600" b="1" dirty="0">
                <a:solidFill>
                  <a:srgbClr val="FF0066"/>
                </a:solidFill>
              </a:rPr>
              <a:t>буке у животној </a:t>
            </a:r>
            <a:r>
              <a:rPr lang="ru-RU" sz="1600" b="1" dirty="0" smtClean="0">
                <a:solidFill>
                  <a:srgbClr val="FF0066"/>
                </a:solidFill>
              </a:rPr>
              <a:t>средини</a:t>
            </a:r>
          </a:p>
          <a:p>
            <a:pPr>
              <a:spcBef>
                <a:spcPts val="0"/>
              </a:spcBef>
            </a:pPr>
            <a:r>
              <a:rPr lang="ru-RU" sz="1600" b="1" dirty="0" smtClean="0">
                <a:solidFill>
                  <a:srgbClr val="FF0066"/>
                </a:solidFill>
              </a:rPr>
              <a:t>приступ </a:t>
            </a:r>
            <a:r>
              <a:rPr lang="ru-RU" sz="1600" b="1" dirty="0">
                <a:solidFill>
                  <a:srgbClr val="FF0066"/>
                </a:solidFill>
              </a:rPr>
              <a:t>информацијама о </a:t>
            </a:r>
            <a:r>
              <a:rPr lang="ru-RU" sz="1600" b="1" dirty="0" smtClean="0">
                <a:solidFill>
                  <a:srgbClr val="FF0066"/>
                </a:solidFill>
              </a:rPr>
              <a:t>буци</a:t>
            </a:r>
            <a:endParaRPr lang="ru-RU" sz="1600" b="1" dirty="0">
              <a:solidFill>
                <a:srgbClr val="FF0066"/>
              </a:solidFill>
            </a:endParaRPr>
          </a:p>
          <a:p>
            <a:pPr>
              <a:spcBef>
                <a:spcPts val="0"/>
              </a:spcBef>
            </a:pPr>
            <a:r>
              <a:rPr lang="ru-RU" sz="1600" b="1" dirty="0">
                <a:solidFill>
                  <a:srgbClr val="FF0066"/>
                </a:solidFill>
              </a:rPr>
              <a:t>надзор </a:t>
            </a:r>
            <a:endParaRPr lang="ru-RU" sz="1600" b="1" dirty="0" smtClean="0">
              <a:solidFill>
                <a:srgbClr val="FF0066"/>
              </a:solidFill>
            </a:endParaRPr>
          </a:p>
          <a:p>
            <a:pPr>
              <a:spcBef>
                <a:spcPts val="0"/>
              </a:spcBef>
            </a:pPr>
            <a:r>
              <a:rPr lang="ru-RU" sz="1600" b="1" dirty="0" smtClean="0">
                <a:solidFill>
                  <a:srgbClr val="FF0066"/>
                </a:solidFill>
              </a:rPr>
              <a:t>друга </a:t>
            </a:r>
            <a:r>
              <a:rPr lang="ru-RU" sz="1600" b="1" dirty="0">
                <a:solidFill>
                  <a:srgbClr val="FF0066"/>
                </a:solidFill>
              </a:rPr>
              <a:t>питања од значаја за заштиту животне средине и здравље </a:t>
            </a:r>
            <a:r>
              <a:rPr lang="ru-RU" sz="1600" b="1" dirty="0" smtClean="0">
                <a:solidFill>
                  <a:srgbClr val="FF0066"/>
                </a:solidFill>
              </a:rPr>
              <a:t>људи</a:t>
            </a:r>
          </a:p>
          <a:p>
            <a:pPr>
              <a:spcBef>
                <a:spcPts val="0"/>
              </a:spcBef>
            </a:pPr>
            <a:endParaRPr lang="ru-RU" sz="2000" b="1" dirty="0" smtClean="0">
              <a:solidFill>
                <a:srgbClr val="FF0066"/>
              </a:solidFill>
            </a:endParaRPr>
          </a:p>
          <a:p>
            <a:pPr>
              <a:spcBef>
                <a:spcPts val="0"/>
              </a:spcBef>
            </a:pPr>
            <a:r>
              <a:rPr lang="ru-RU" sz="1600" b="1" dirty="0">
                <a:solidFill>
                  <a:srgbClr val="FF0066"/>
                </a:solidFill>
              </a:rPr>
              <a:t>Бука у животној средини </a:t>
            </a:r>
            <a:r>
              <a:rPr lang="ru-RU" sz="1600" b="1" dirty="0" smtClean="0"/>
              <a:t>- нежељен </a:t>
            </a:r>
            <a:r>
              <a:rPr lang="ru-RU" sz="1600" b="1" dirty="0"/>
              <a:t>или штетан </a:t>
            </a:r>
            <a:r>
              <a:rPr lang="ru-RU" sz="1600" b="1" dirty="0" smtClean="0"/>
              <a:t>звук</a:t>
            </a:r>
          </a:p>
          <a:p>
            <a:pPr>
              <a:spcBef>
                <a:spcPts val="0"/>
              </a:spcBef>
            </a:pPr>
            <a:endParaRPr lang="ru-RU" sz="800" b="1" dirty="0" smtClean="0">
              <a:solidFill>
                <a:srgbClr val="FF0066"/>
              </a:solidFill>
            </a:endParaRPr>
          </a:p>
          <a:p>
            <a:pPr>
              <a:spcBef>
                <a:spcPts val="0"/>
              </a:spcBef>
            </a:pPr>
            <a:r>
              <a:rPr lang="ru-RU" sz="1600" b="1" dirty="0" smtClean="0">
                <a:solidFill>
                  <a:srgbClr val="FF0066"/>
                </a:solidFill>
              </a:rPr>
              <a:t>Извор </a:t>
            </a:r>
            <a:r>
              <a:rPr lang="ru-RU" sz="1600" b="1" dirty="0">
                <a:solidFill>
                  <a:srgbClr val="FF0066"/>
                </a:solidFill>
              </a:rPr>
              <a:t>буке </a:t>
            </a:r>
            <a:r>
              <a:rPr lang="ru-RU" sz="1600" b="1" dirty="0" smtClean="0"/>
              <a:t>- </a:t>
            </a:r>
            <a:r>
              <a:rPr lang="ru-RU" sz="1600" b="1" dirty="0"/>
              <a:t>сваки емитер нежељеног или штетног </a:t>
            </a:r>
            <a:r>
              <a:rPr lang="ru-RU" sz="1600" b="1" dirty="0" smtClean="0"/>
              <a:t>звука (сваки </a:t>
            </a:r>
            <a:r>
              <a:rPr lang="ru-RU" sz="1600" b="1" dirty="0"/>
              <a:t>уређај, средство за рад, саобраћајно средство, </a:t>
            </a:r>
            <a:r>
              <a:rPr lang="ru-RU" sz="1600" b="1" dirty="0" smtClean="0"/>
              <a:t>инсталација постројења</a:t>
            </a:r>
            <a:r>
              <a:rPr lang="ru-RU" sz="1600" b="1" dirty="0"/>
              <a:t>, технолошки поступак, електроакустички уређај, људска </a:t>
            </a:r>
            <a:r>
              <a:rPr lang="ru-RU" sz="1600" b="1" dirty="0" smtClean="0"/>
              <a:t>активност; покретни </a:t>
            </a:r>
            <a:r>
              <a:rPr lang="ru-RU" sz="1600" b="1" dirty="0"/>
              <a:t>и непокретни објекти који у </a:t>
            </a:r>
            <a:r>
              <a:rPr lang="ru-RU" sz="1600" b="1" dirty="0" smtClean="0"/>
              <a:t>одређеним околностима </a:t>
            </a:r>
            <a:r>
              <a:rPr lang="ru-RU" sz="1600" b="1" dirty="0"/>
              <a:t>генеришу звук, а </a:t>
            </a:r>
            <a:r>
              <a:rPr lang="ru-RU" sz="1600" b="1" dirty="0" smtClean="0"/>
              <a:t>и </a:t>
            </a:r>
            <a:r>
              <a:rPr lang="ru-RU" sz="1600" b="1" dirty="0"/>
              <a:t>отворени и затворени простори за спорт, </a:t>
            </a:r>
            <a:r>
              <a:rPr lang="ru-RU" sz="1600" b="1" dirty="0" smtClean="0"/>
              <a:t>игру, плес</a:t>
            </a:r>
            <a:r>
              <a:rPr lang="ru-RU" sz="1600" b="1" dirty="0"/>
              <a:t>, представе, концерте, слушање </a:t>
            </a:r>
            <a:r>
              <a:rPr lang="ru-RU" sz="1600" b="1" dirty="0" smtClean="0"/>
              <a:t>музике, </a:t>
            </a:r>
            <a:r>
              <a:rPr lang="ru-RU" sz="1600" b="1" dirty="0"/>
              <a:t>као и угоститељски објекти, </a:t>
            </a:r>
            <a:r>
              <a:rPr lang="ru-RU" sz="1600" b="1" dirty="0" smtClean="0"/>
              <a:t>гараже, паркинг </a:t>
            </a:r>
            <a:r>
              <a:rPr lang="ru-RU" sz="1600" b="1" dirty="0"/>
              <a:t>простори и др. </a:t>
            </a:r>
            <a:endParaRPr lang="ru-RU" sz="1600" b="1" dirty="0" smtClean="0"/>
          </a:p>
          <a:p>
            <a:pPr>
              <a:spcBef>
                <a:spcPts val="0"/>
              </a:spcBef>
            </a:pPr>
            <a:endParaRPr lang="ru-RU" sz="800" b="1" dirty="0" smtClean="0">
              <a:solidFill>
                <a:srgbClr val="FF0066"/>
              </a:solidFill>
            </a:endParaRPr>
          </a:p>
          <a:p>
            <a:pPr>
              <a:spcBef>
                <a:spcPts val="0"/>
              </a:spcBef>
            </a:pPr>
            <a:r>
              <a:rPr lang="ru-RU" sz="1600" b="1" dirty="0" smtClean="0">
                <a:solidFill>
                  <a:srgbClr val="FF0066"/>
                </a:solidFill>
              </a:rPr>
              <a:t>Штетни </a:t>
            </a:r>
            <a:r>
              <a:rPr lang="ru-RU" sz="1600" b="1" dirty="0">
                <a:solidFill>
                  <a:srgbClr val="FF0066"/>
                </a:solidFill>
              </a:rPr>
              <a:t>ефекти </a:t>
            </a:r>
            <a:r>
              <a:rPr lang="ru-RU" sz="1600" b="1" dirty="0" smtClean="0"/>
              <a:t>- негативни утицаји буке </a:t>
            </a:r>
            <a:r>
              <a:rPr lang="ru-RU" sz="1600" b="1" dirty="0"/>
              <a:t>на здравље људи и животну </a:t>
            </a:r>
            <a:r>
              <a:rPr lang="ru-RU" sz="1600" b="1" dirty="0" smtClean="0"/>
              <a:t>средину</a:t>
            </a:r>
          </a:p>
          <a:p>
            <a:pPr>
              <a:spcBef>
                <a:spcPts val="0"/>
              </a:spcBef>
            </a:pPr>
            <a:endParaRPr lang="ru-RU" sz="800" b="1" dirty="0" smtClean="0">
              <a:solidFill>
                <a:srgbClr val="FF0066"/>
              </a:solidFill>
            </a:endParaRPr>
          </a:p>
          <a:p>
            <a:pPr>
              <a:spcBef>
                <a:spcPts val="0"/>
              </a:spcBef>
            </a:pPr>
            <a:r>
              <a:rPr lang="ru-RU" sz="1600" b="1" dirty="0" smtClean="0">
                <a:solidFill>
                  <a:srgbClr val="FF0066"/>
                </a:solidFill>
              </a:rPr>
              <a:t>Узнемиравање </a:t>
            </a:r>
            <a:r>
              <a:rPr lang="ru-RU" sz="1600" b="1" dirty="0"/>
              <a:t>се односи на </a:t>
            </a:r>
            <a:r>
              <a:rPr lang="ru-RU" sz="1600" b="1" dirty="0" smtClean="0"/>
              <a:t>степен ометања </a:t>
            </a:r>
            <a:r>
              <a:rPr lang="ru-RU" sz="1600" b="1" dirty="0"/>
              <a:t>људи буком, који се утврђује испитивањем на лицу места </a:t>
            </a:r>
            <a:r>
              <a:rPr lang="ru-RU" sz="1600" b="1" dirty="0" smtClean="0"/>
              <a:t>прописаним методама процене</a:t>
            </a:r>
            <a:endParaRPr lang="ru-RU" sz="1600" b="1" dirty="0"/>
          </a:p>
          <a:p>
            <a:pPr>
              <a:lnSpc>
                <a:spcPct val="150000"/>
              </a:lnSpc>
            </a:pPr>
            <a:endParaRPr lang="ru-RU" sz="1800" b="1" dirty="0"/>
          </a:p>
        </p:txBody>
      </p:sp>
    </p:spTree>
    <p:extLst>
      <p:ext uri="{BB962C8B-B14F-4D97-AF65-F5344CB8AC3E}">
        <p14:creationId xmlns:p14="http://schemas.microsoft.com/office/powerpoint/2010/main" val="38445384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706090"/>
          </a:xfrm>
          <a:solidFill>
            <a:srgbClr val="99FF33"/>
          </a:solidFill>
        </p:spPr>
        <p:txBody>
          <a:bodyPr>
            <a:normAutofit/>
          </a:bodyPr>
          <a:lstStyle/>
          <a:p>
            <a:r>
              <a:rPr lang="ru-RU" sz="2400" b="1" dirty="0"/>
              <a:t>ЗАКОН О ЗАШТИТИ ОД БУКЕ У ЖИВОТНОЈ </a:t>
            </a:r>
            <a:r>
              <a:rPr lang="ru-RU" sz="2400" b="1" dirty="0" smtClean="0"/>
              <a:t>СРЕДИНИ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99592" y="1385392"/>
            <a:ext cx="7560840" cy="5472608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</a:pPr>
            <a:r>
              <a:rPr lang="ru-RU" sz="1600" b="1" dirty="0">
                <a:solidFill>
                  <a:srgbClr val="FF0066"/>
                </a:solidFill>
              </a:rPr>
              <a:t>Субјекти заштите животне средине </a:t>
            </a:r>
            <a:r>
              <a:rPr lang="ru-RU" sz="1600" b="1" dirty="0"/>
              <a:t>од буке на територији </a:t>
            </a:r>
            <a:r>
              <a:rPr lang="ru-RU" sz="1600" b="1" dirty="0" smtClean="0"/>
              <a:t>РС</a:t>
            </a:r>
            <a:r>
              <a:rPr lang="sr-Latn-RS" sz="1600" b="1" dirty="0" smtClean="0"/>
              <a:t> </a:t>
            </a:r>
            <a:r>
              <a:rPr lang="ru-RU" sz="1600" b="1" dirty="0" smtClean="0"/>
              <a:t>су</a:t>
            </a:r>
            <a:r>
              <a:rPr lang="ru-RU" sz="1600" b="1" dirty="0"/>
              <a:t>:</a:t>
            </a:r>
          </a:p>
          <a:p>
            <a:pPr>
              <a:spcBef>
                <a:spcPts val="0"/>
              </a:spcBef>
              <a:buFont typeface="Calibri" panose="020F0502020204030204" pitchFamily="34" charset="0"/>
              <a:buChar char="-"/>
            </a:pPr>
            <a:r>
              <a:rPr lang="ru-RU" sz="1600" b="1" dirty="0" smtClean="0"/>
              <a:t>Република Србија</a:t>
            </a:r>
            <a:endParaRPr lang="ru-RU" sz="1600" b="1" dirty="0"/>
          </a:p>
          <a:p>
            <a:pPr>
              <a:spcBef>
                <a:spcPts val="0"/>
              </a:spcBef>
              <a:buFont typeface="Calibri" panose="020F0502020204030204" pitchFamily="34" charset="0"/>
              <a:buChar char="-"/>
            </a:pPr>
            <a:r>
              <a:rPr lang="ru-RU" sz="1600" b="1" dirty="0" smtClean="0"/>
              <a:t>аутономна покрајина</a:t>
            </a:r>
            <a:endParaRPr lang="ru-RU" sz="1600" b="1" dirty="0"/>
          </a:p>
          <a:p>
            <a:pPr>
              <a:spcBef>
                <a:spcPts val="0"/>
              </a:spcBef>
              <a:buFont typeface="Calibri" panose="020F0502020204030204" pitchFamily="34" charset="0"/>
              <a:buChar char="-"/>
            </a:pPr>
            <a:r>
              <a:rPr lang="ru-RU" sz="1600" b="1" dirty="0" smtClean="0"/>
              <a:t>општина</a:t>
            </a:r>
            <a:r>
              <a:rPr lang="ru-RU" sz="1600" b="1" dirty="0"/>
              <a:t>, град, </a:t>
            </a:r>
            <a:r>
              <a:rPr lang="ru-RU" sz="1600" b="1" dirty="0" smtClean="0"/>
              <a:t>град Београд</a:t>
            </a:r>
            <a:endParaRPr lang="ru-RU" sz="1600" b="1" dirty="0"/>
          </a:p>
          <a:p>
            <a:pPr>
              <a:spcBef>
                <a:spcPts val="0"/>
              </a:spcBef>
              <a:buFont typeface="Calibri" panose="020F0502020204030204" pitchFamily="34" charset="0"/>
              <a:buChar char="-"/>
            </a:pPr>
            <a:r>
              <a:rPr lang="ru-RU" sz="1600" b="1" dirty="0" smtClean="0"/>
              <a:t>привредна </a:t>
            </a:r>
            <a:r>
              <a:rPr lang="ru-RU" sz="1600" b="1" dirty="0"/>
              <a:t>друштва, правна лица и предузетници која у обављању </a:t>
            </a:r>
            <a:r>
              <a:rPr lang="ru-RU" sz="1600" b="1" dirty="0" smtClean="0"/>
              <a:t>привредне</a:t>
            </a:r>
            <a:r>
              <a:rPr lang="sr-Latn-RS" sz="1600" b="1" dirty="0" smtClean="0"/>
              <a:t> </a:t>
            </a:r>
            <a:r>
              <a:rPr lang="ru-RU" sz="1600" b="1" dirty="0" smtClean="0"/>
              <a:t>делатности </a:t>
            </a:r>
            <a:r>
              <a:rPr lang="ru-RU" sz="1600" b="1" dirty="0"/>
              <a:t>емитују </a:t>
            </a:r>
            <a:r>
              <a:rPr lang="ru-RU" sz="1600" b="1" dirty="0" smtClean="0"/>
              <a:t>буку</a:t>
            </a:r>
            <a:endParaRPr lang="ru-RU" sz="1600" b="1" dirty="0"/>
          </a:p>
          <a:p>
            <a:pPr>
              <a:spcBef>
                <a:spcPts val="0"/>
              </a:spcBef>
              <a:buFont typeface="Calibri" panose="020F0502020204030204" pitchFamily="34" charset="0"/>
              <a:buChar char="-"/>
            </a:pPr>
            <a:r>
              <a:rPr lang="ru-RU" sz="1600" b="1" dirty="0" smtClean="0"/>
              <a:t>научне </a:t>
            </a:r>
            <a:r>
              <a:rPr lang="ru-RU" sz="1600" b="1" dirty="0"/>
              <a:t>и стручне организације и друге јавне службе, удружења, </a:t>
            </a:r>
            <a:r>
              <a:rPr lang="ru-RU" sz="1600" b="1" dirty="0" smtClean="0"/>
              <a:t>грађани</a:t>
            </a:r>
            <a:endParaRPr lang="sr-Latn-RS" sz="1600" b="1" dirty="0" smtClean="0"/>
          </a:p>
          <a:p>
            <a:pPr>
              <a:spcBef>
                <a:spcPts val="0"/>
              </a:spcBef>
              <a:buFont typeface="Calibri" panose="020F0502020204030204" pitchFamily="34" charset="0"/>
              <a:buChar char="-"/>
            </a:pPr>
            <a:r>
              <a:rPr lang="ru-RU" sz="1600" b="1" dirty="0" smtClean="0"/>
              <a:t>друга </a:t>
            </a:r>
            <a:r>
              <a:rPr lang="ru-RU" sz="1600" b="1" dirty="0"/>
              <a:t>правна и физичка </a:t>
            </a:r>
            <a:r>
              <a:rPr lang="ru-RU" sz="1600" b="1" dirty="0" smtClean="0"/>
              <a:t>лица</a:t>
            </a:r>
            <a:endParaRPr lang="sr-Latn-RS" sz="1600" b="1" dirty="0" smtClean="0"/>
          </a:p>
          <a:p>
            <a:pPr marL="0" indent="0">
              <a:spcBef>
                <a:spcPts val="0"/>
              </a:spcBef>
              <a:buNone/>
            </a:pPr>
            <a:endParaRPr lang="sr-Latn-RS" sz="1600" b="1" dirty="0" smtClean="0"/>
          </a:p>
          <a:p>
            <a:pPr marL="0" indent="0">
              <a:spcBef>
                <a:spcPts val="0"/>
              </a:spcBef>
              <a:buNone/>
            </a:pPr>
            <a:endParaRPr lang="ru-RU" sz="1600" b="1" dirty="0"/>
          </a:p>
          <a:p>
            <a:pPr>
              <a:spcBef>
                <a:spcPts val="0"/>
              </a:spcBef>
            </a:pPr>
            <a:r>
              <a:rPr lang="ru-RU" sz="1600" b="1" dirty="0"/>
              <a:t>Нарочито место у области заштите животне средине од буке </a:t>
            </a:r>
            <a:r>
              <a:rPr lang="sr-Latn-RS" sz="1600" b="1" dirty="0" smtClean="0"/>
              <a:t>–</a:t>
            </a:r>
            <a:r>
              <a:rPr lang="ru-RU" sz="1600" b="1" dirty="0" smtClean="0"/>
              <a:t> </a:t>
            </a:r>
            <a:r>
              <a:rPr lang="ru-RU" sz="1600" b="1" dirty="0" smtClean="0">
                <a:solidFill>
                  <a:srgbClr val="FF0066"/>
                </a:solidFill>
              </a:rPr>
              <a:t>Агенциј</a:t>
            </a:r>
            <a:r>
              <a:rPr lang="sr-Latn-RS" sz="1600" b="1" dirty="0" smtClean="0">
                <a:solidFill>
                  <a:srgbClr val="FF0066"/>
                </a:solidFill>
              </a:rPr>
              <a:t>a </a:t>
            </a:r>
            <a:r>
              <a:rPr lang="ru-RU" sz="1600" b="1" dirty="0" smtClean="0">
                <a:solidFill>
                  <a:srgbClr val="FF0066"/>
                </a:solidFill>
              </a:rPr>
              <a:t>за </a:t>
            </a:r>
            <a:r>
              <a:rPr lang="ru-RU" sz="1600" b="1" dirty="0">
                <a:solidFill>
                  <a:srgbClr val="FF0066"/>
                </a:solidFill>
              </a:rPr>
              <a:t>заштиту животне </a:t>
            </a:r>
            <a:r>
              <a:rPr lang="ru-RU" sz="1600" b="1" dirty="0" smtClean="0">
                <a:solidFill>
                  <a:srgbClr val="FF0066"/>
                </a:solidFill>
              </a:rPr>
              <a:t>средине</a:t>
            </a:r>
            <a:endParaRPr lang="sr-Latn-RS" sz="1600" b="1" dirty="0" smtClean="0">
              <a:solidFill>
                <a:srgbClr val="FF0066"/>
              </a:solidFill>
            </a:endParaRPr>
          </a:p>
          <a:p>
            <a:pPr>
              <a:spcBef>
                <a:spcPts val="0"/>
              </a:spcBef>
            </a:pPr>
            <a:r>
              <a:rPr lang="ru-RU" sz="1600" b="1" dirty="0" smtClean="0"/>
              <a:t>Агенција обезбеђује израду</a:t>
            </a:r>
            <a:r>
              <a:rPr lang="sr-Latn-RS" sz="1600" b="1" dirty="0" smtClean="0"/>
              <a:t> </a:t>
            </a:r>
            <a:r>
              <a:rPr lang="ru-RU" sz="1600" b="1" dirty="0" smtClean="0"/>
              <a:t>стратешких </a:t>
            </a:r>
            <a:r>
              <a:rPr lang="ru-RU" sz="1600" b="1" dirty="0"/>
              <a:t>карата буке из надлежности </a:t>
            </a:r>
            <a:r>
              <a:rPr lang="ru-RU" sz="1600" b="1" dirty="0" smtClean="0"/>
              <a:t>РС, </a:t>
            </a:r>
            <a:r>
              <a:rPr lang="ru-RU" sz="1600" b="1" dirty="0"/>
              <a:t>води и ажурира базу </a:t>
            </a:r>
            <a:r>
              <a:rPr lang="ru-RU" sz="1600" b="1" dirty="0" smtClean="0"/>
              <a:t>података</a:t>
            </a:r>
            <a:r>
              <a:rPr lang="sr-Latn-RS" sz="1600" b="1" dirty="0" smtClean="0"/>
              <a:t> </a:t>
            </a:r>
            <a:r>
              <a:rPr lang="ru-RU" sz="1600" b="1" dirty="0" smtClean="0"/>
              <a:t>из </a:t>
            </a:r>
            <a:r>
              <a:rPr lang="ru-RU" sz="1600" b="1" dirty="0"/>
              <a:t>мониторинга буке у информационом систему заштите животне средине, </a:t>
            </a:r>
            <a:r>
              <a:rPr lang="ru-RU" sz="1600" b="1" dirty="0" smtClean="0"/>
              <a:t>у</a:t>
            </a:r>
            <a:r>
              <a:rPr lang="sr-Latn-RS" sz="1600" b="1" dirty="0" smtClean="0"/>
              <a:t> </a:t>
            </a:r>
            <a:r>
              <a:rPr lang="ru-RU" sz="1600" b="1" dirty="0" smtClean="0"/>
              <a:t>складу </a:t>
            </a:r>
            <a:r>
              <a:rPr lang="ru-RU" sz="1600" b="1" dirty="0"/>
              <a:t>са законом којим се уређује заштита животне </a:t>
            </a:r>
            <a:r>
              <a:rPr lang="ru-RU" sz="1600" b="1" dirty="0" smtClean="0"/>
              <a:t>средине</a:t>
            </a:r>
            <a:endParaRPr lang="ru-RU" sz="1600" b="1" dirty="0"/>
          </a:p>
          <a:p>
            <a:pPr>
              <a:spcBef>
                <a:spcPts val="0"/>
              </a:spcBef>
            </a:pPr>
            <a:endParaRPr lang="ru-RU" sz="1600" b="1" dirty="0"/>
          </a:p>
        </p:txBody>
      </p:sp>
    </p:spTree>
    <p:extLst>
      <p:ext uri="{BB962C8B-B14F-4D97-AF65-F5344CB8AC3E}">
        <p14:creationId xmlns:p14="http://schemas.microsoft.com/office/powerpoint/2010/main" val="1347539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504056"/>
          </a:xfrm>
          <a:solidFill>
            <a:srgbClr val="99FF33"/>
          </a:solidFill>
        </p:spPr>
        <p:txBody>
          <a:bodyPr>
            <a:normAutofit/>
          </a:bodyPr>
          <a:lstStyle/>
          <a:p>
            <a:r>
              <a:rPr lang="ru-RU" sz="2400" b="1" dirty="0"/>
              <a:t>ЗАКОН О ЗАШТИТИ ОД БУКЕ У ЖИВОТНОЈ </a:t>
            </a:r>
            <a:r>
              <a:rPr lang="ru-RU" sz="2400" b="1" dirty="0" smtClean="0"/>
              <a:t>СРЕДИНИ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836712"/>
            <a:ext cx="8496944" cy="5472608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</a:pPr>
            <a:r>
              <a:rPr lang="ru-RU" sz="1600" b="1" dirty="0"/>
              <a:t>У просторним и урбанистичким плановима обезбеђују </a:t>
            </a:r>
            <a:r>
              <a:rPr lang="ru-RU" sz="1600" b="1" dirty="0">
                <a:solidFill>
                  <a:srgbClr val="FF0066"/>
                </a:solidFill>
              </a:rPr>
              <a:t>се превентивне мере </a:t>
            </a:r>
            <a:r>
              <a:rPr lang="ru-RU" sz="1600" b="1" dirty="0" smtClean="0">
                <a:solidFill>
                  <a:srgbClr val="FF0066"/>
                </a:solidFill>
              </a:rPr>
              <a:t>и</a:t>
            </a:r>
            <a:r>
              <a:rPr lang="sr-Latn-RS" sz="1600" b="1" dirty="0" smtClean="0">
                <a:solidFill>
                  <a:srgbClr val="FF0066"/>
                </a:solidFill>
              </a:rPr>
              <a:t> </a:t>
            </a:r>
            <a:r>
              <a:rPr lang="ru-RU" sz="1600" b="1" dirty="0" smtClean="0">
                <a:solidFill>
                  <a:srgbClr val="FF0066"/>
                </a:solidFill>
              </a:rPr>
              <a:t>услови </a:t>
            </a:r>
            <a:r>
              <a:rPr lang="ru-RU" sz="1600" b="1" dirty="0">
                <a:solidFill>
                  <a:srgbClr val="FF0066"/>
                </a:solidFill>
              </a:rPr>
              <a:t>заштите од буке</a:t>
            </a:r>
            <a:r>
              <a:rPr lang="ru-RU" sz="1600" b="1" dirty="0"/>
              <a:t>, а нарочито:</a:t>
            </a:r>
          </a:p>
          <a:p>
            <a:pPr>
              <a:spcBef>
                <a:spcPts val="0"/>
              </a:spcBef>
              <a:buFont typeface="Calibri" panose="020F0502020204030204" pitchFamily="34" charset="0"/>
              <a:buChar char="-"/>
            </a:pPr>
            <a:r>
              <a:rPr lang="ru-RU" sz="1600" b="1" dirty="0" smtClean="0"/>
              <a:t>међусобни </a:t>
            </a:r>
            <a:r>
              <a:rPr lang="ru-RU" sz="1600" b="1" dirty="0"/>
              <a:t>просторни распоред инфраструктуре, индустријских, </a:t>
            </a:r>
            <a:r>
              <a:rPr lang="ru-RU" sz="1600" b="1" dirty="0" smtClean="0"/>
              <a:t>стамбених,</a:t>
            </a:r>
            <a:r>
              <a:rPr lang="sr-Latn-RS" sz="1600" b="1" dirty="0" smtClean="0"/>
              <a:t> </a:t>
            </a:r>
            <a:r>
              <a:rPr lang="ru-RU" sz="1600" b="1" dirty="0" smtClean="0"/>
              <a:t>рекреационих зона </a:t>
            </a:r>
            <a:r>
              <a:rPr lang="ru-RU" sz="1600" b="1" dirty="0"/>
              <a:t>и </a:t>
            </a:r>
            <a:r>
              <a:rPr lang="ru-RU" sz="1600" b="1" dirty="0" smtClean="0"/>
              <a:t>објеката</a:t>
            </a:r>
            <a:endParaRPr lang="ru-RU" sz="1600" b="1" dirty="0"/>
          </a:p>
          <a:p>
            <a:pPr>
              <a:spcBef>
                <a:spcPts val="0"/>
              </a:spcBef>
              <a:buFont typeface="Calibri" panose="020F0502020204030204" pitchFamily="34" charset="0"/>
              <a:buChar char="-"/>
            </a:pPr>
            <a:r>
              <a:rPr lang="ru-RU" sz="1600" b="1" dirty="0" smtClean="0"/>
              <a:t>акустичко </a:t>
            </a:r>
            <a:r>
              <a:rPr lang="ru-RU" sz="1600" b="1" dirty="0"/>
              <a:t>зонирање и утврђивање посебних режима коришћења тих </a:t>
            </a:r>
            <a:r>
              <a:rPr lang="ru-RU" sz="1600" b="1" dirty="0" smtClean="0"/>
              <a:t>подручја</a:t>
            </a:r>
            <a:endParaRPr lang="sr-Latn-RS" sz="1600" b="1" dirty="0" smtClean="0"/>
          </a:p>
          <a:p>
            <a:pPr>
              <a:spcBef>
                <a:spcPts val="0"/>
              </a:spcBef>
              <a:buFont typeface="Calibri" panose="020F0502020204030204" pitchFamily="34" charset="0"/>
              <a:buChar char="-"/>
            </a:pPr>
            <a:endParaRPr lang="ru-RU" sz="800" b="1" dirty="0"/>
          </a:p>
          <a:p>
            <a:pPr>
              <a:spcBef>
                <a:spcPts val="0"/>
              </a:spcBef>
            </a:pPr>
            <a:r>
              <a:rPr lang="ru-RU" sz="1600" b="1" dirty="0"/>
              <a:t>Пројекти, планови и програми на које се примењују закони којима се </a:t>
            </a:r>
            <a:r>
              <a:rPr lang="ru-RU" sz="1600" b="1" dirty="0" smtClean="0"/>
              <a:t>уређује</a:t>
            </a:r>
            <a:r>
              <a:rPr lang="sr-Latn-RS" sz="1600" b="1" dirty="0" smtClean="0"/>
              <a:t> </a:t>
            </a:r>
            <a:r>
              <a:rPr lang="ru-RU" sz="1600" b="1" dirty="0" smtClean="0"/>
              <a:t>поступак </a:t>
            </a:r>
            <a:r>
              <a:rPr lang="ru-RU" sz="1600" b="1" dirty="0"/>
              <a:t>стратешке процене утицаја на животну средину, односно процене </a:t>
            </a:r>
            <a:r>
              <a:rPr lang="ru-RU" sz="1600" b="1" dirty="0" smtClean="0"/>
              <a:t>утицаја</a:t>
            </a:r>
            <a:r>
              <a:rPr lang="sr-Latn-RS" sz="1600" b="1" dirty="0" smtClean="0"/>
              <a:t> </a:t>
            </a:r>
            <a:r>
              <a:rPr lang="ru-RU" sz="1600" b="1" dirty="0" smtClean="0"/>
              <a:t>пројеката </a:t>
            </a:r>
            <a:r>
              <a:rPr lang="ru-RU" sz="1600" b="1" dirty="0"/>
              <a:t>на животну средину морају садржати процену нивоа буке и мере </a:t>
            </a:r>
            <a:r>
              <a:rPr lang="ru-RU" sz="1600" b="1" dirty="0" smtClean="0"/>
              <a:t>заштите</a:t>
            </a:r>
            <a:r>
              <a:rPr lang="sr-Latn-RS" sz="1600" b="1" dirty="0" smtClean="0"/>
              <a:t> </a:t>
            </a:r>
            <a:r>
              <a:rPr lang="ru-RU" sz="1600" b="1" dirty="0" smtClean="0"/>
              <a:t>од </a:t>
            </a:r>
            <a:r>
              <a:rPr lang="ru-RU" sz="1600" b="1" dirty="0"/>
              <a:t>буке у животној </a:t>
            </a:r>
            <a:r>
              <a:rPr lang="ru-RU" sz="1600" b="1" dirty="0" smtClean="0"/>
              <a:t>средини</a:t>
            </a:r>
            <a:endParaRPr lang="sr-Latn-RS" sz="1600" b="1" dirty="0" smtClean="0"/>
          </a:p>
          <a:p>
            <a:pPr>
              <a:spcBef>
                <a:spcPts val="0"/>
              </a:spcBef>
            </a:pPr>
            <a:r>
              <a:rPr lang="ru-RU" sz="1600" b="1" dirty="0" smtClean="0"/>
              <a:t>Просторно </a:t>
            </a:r>
            <a:r>
              <a:rPr lang="ru-RU" sz="1600" b="1" dirty="0"/>
              <a:t>и урбанистичко планирање и реализација </a:t>
            </a:r>
            <a:r>
              <a:rPr lang="ru-RU" sz="1600" b="1" dirty="0" smtClean="0"/>
              <a:t>пројеката</a:t>
            </a:r>
            <a:r>
              <a:rPr lang="sr-Latn-RS" sz="1600" b="1" dirty="0" smtClean="0"/>
              <a:t> </a:t>
            </a:r>
            <a:r>
              <a:rPr lang="ru-RU" sz="1600" b="1" dirty="0" smtClean="0"/>
              <a:t>обухватају </a:t>
            </a:r>
            <a:r>
              <a:rPr lang="ru-RU" sz="1600" b="1" dirty="0"/>
              <a:t>и мере звучне заштите које се обезбеђују планирањем </a:t>
            </a:r>
            <a:r>
              <a:rPr lang="ru-RU" sz="1600" b="1" dirty="0" smtClean="0"/>
              <a:t>наменске</a:t>
            </a:r>
            <a:r>
              <a:rPr lang="sr-Latn-RS" sz="1600" b="1" dirty="0" smtClean="0"/>
              <a:t> </a:t>
            </a:r>
            <a:r>
              <a:rPr lang="ru-RU" sz="1600" b="1" dirty="0" smtClean="0"/>
              <a:t>употребе </a:t>
            </a:r>
            <a:r>
              <a:rPr lang="ru-RU" sz="1600" b="1" dirty="0"/>
              <a:t>простора, планирањем саобраћаја, смањењем буке мерама </a:t>
            </a:r>
            <a:r>
              <a:rPr lang="ru-RU" sz="1600" b="1" dirty="0" smtClean="0"/>
              <a:t>звучне</a:t>
            </a:r>
            <a:r>
              <a:rPr lang="sr-Latn-RS" sz="1600" b="1" dirty="0" smtClean="0"/>
              <a:t> </a:t>
            </a:r>
            <a:r>
              <a:rPr lang="ru-RU" sz="1600" b="1" dirty="0" smtClean="0"/>
              <a:t>изолације </a:t>
            </a:r>
            <a:r>
              <a:rPr lang="ru-RU" sz="1600" b="1" dirty="0"/>
              <a:t>и контролом извора </a:t>
            </a:r>
            <a:r>
              <a:rPr lang="ru-RU" sz="1600" b="1" dirty="0" smtClean="0"/>
              <a:t>буке</a:t>
            </a:r>
            <a:endParaRPr lang="sr-Latn-RS" sz="1600" b="1" dirty="0" smtClean="0"/>
          </a:p>
          <a:p>
            <a:pPr>
              <a:spcBef>
                <a:spcPts val="0"/>
              </a:spcBef>
            </a:pPr>
            <a:r>
              <a:rPr lang="ru-RU" sz="1600" b="1" dirty="0" smtClean="0"/>
              <a:t>У </a:t>
            </a:r>
            <a:r>
              <a:rPr lang="ru-RU" sz="1600" b="1" dirty="0"/>
              <a:t>акустичким зонама може се забранити или ограничити употреба извора буке</a:t>
            </a:r>
            <a:r>
              <a:rPr lang="ru-RU" sz="1600" b="1" dirty="0" smtClean="0"/>
              <a:t>,</a:t>
            </a:r>
            <a:r>
              <a:rPr lang="sr-Latn-RS" sz="1600" b="1" dirty="0" smtClean="0"/>
              <a:t> </a:t>
            </a:r>
            <a:r>
              <a:rPr lang="ru-RU" sz="1600" b="1" dirty="0" smtClean="0"/>
              <a:t>обављање </a:t>
            </a:r>
            <a:r>
              <a:rPr lang="ru-RU" sz="1600" b="1" dirty="0"/>
              <a:t>делатности и других активности које проузрокују буку </a:t>
            </a:r>
            <a:r>
              <a:rPr lang="ru-RU" sz="1600" b="1" dirty="0" smtClean="0"/>
              <a:t>изнад</a:t>
            </a:r>
            <a:r>
              <a:rPr lang="sr-Latn-RS" sz="1600" b="1" dirty="0" smtClean="0"/>
              <a:t> </a:t>
            </a:r>
            <a:r>
              <a:rPr lang="ru-RU" sz="1600" b="1" dirty="0" smtClean="0"/>
              <a:t>прописаних </a:t>
            </a:r>
            <a:r>
              <a:rPr lang="ru-RU" sz="1600" b="1" dirty="0"/>
              <a:t>граничних </a:t>
            </a:r>
            <a:r>
              <a:rPr lang="ru-RU" sz="1600" b="1" dirty="0" smtClean="0"/>
              <a:t>вредности</a:t>
            </a:r>
            <a:endParaRPr lang="sr-Latn-RS" sz="1600" b="1" dirty="0" smtClean="0"/>
          </a:p>
          <a:p>
            <a:pPr>
              <a:spcBef>
                <a:spcPts val="0"/>
              </a:spcBef>
            </a:pPr>
            <a:r>
              <a:rPr lang="ru-RU" sz="1600" b="1" dirty="0" smtClean="0"/>
              <a:t>Организатори </a:t>
            </a:r>
            <a:r>
              <a:rPr lang="ru-RU" sz="1600" b="1" dirty="0"/>
              <a:t>јавних скупова, забавних и </a:t>
            </a:r>
            <a:r>
              <a:rPr lang="ru-RU" sz="1600" b="1" dirty="0" smtClean="0"/>
              <a:t>спортских</a:t>
            </a:r>
            <a:r>
              <a:rPr lang="sr-Latn-RS" sz="1600" b="1" dirty="0" smtClean="0"/>
              <a:t> </a:t>
            </a:r>
            <a:r>
              <a:rPr lang="ru-RU" sz="1600" b="1" dirty="0" smtClean="0"/>
              <a:t>приредби </a:t>
            </a:r>
            <a:r>
              <a:rPr lang="ru-RU" sz="1600" b="1" dirty="0"/>
              <a:t>и других активности на отвореном и </a:t>
            </a:r>
            <a:r>
              <a:rPr lang="ru-RU" sz="1600" b="1" dirty="0" smtClean="0"/>
              <a:t>затвореном </a:t>
            </a:r>
            <a:r>
              <a:rPr lang="ru-RU" sz="1600" b="1" dirty="0"/>
              <a:t>простору дужни </a:t>
            </a:r>
            <a:r>
              <a:rPr lang="ru-RU" sz="1600" b="1" dirty="0" smtClean="0"/>
              <a:t>су</a:t>
            </a:r>
            <a:r>
              <a:rPr lang="sr-Latn-RS" sz="1600" b="1" dirty="0" smtClean="0"/>
              <a:t> </a:t>
            </a:r>
            <a:r>
              <a:rPr lang="ru-RU" sz="1600" b="1" dirty="0" smtClean="0"/>
              <a:t>да </a:t>
            </a:r>
            <a:r>
              <a:rPr lang="ru-RU" sz="1600" b="1" dirty="0"/>
              <a:t>у пријави за одржавање јавних скупова и активности доставе податке о </a:t>
            </a:r>
            <a:r>
              <a:rPr lang="ru-RU" sz="1600" b="1" dirty="0" smtClean="0"/>
              <a:t>мерама</a:t>
            </a:r>
            <a:r>
              <a:rPr lang="sr-Latn-RS" sz="1600" b="1" dirty="0" smtClean="0"/>
              <a:t> </a:t>
            </a:r>
            <a:r>
              <a:rPr lang="ru-RU" sz="1600" b="1" dirty="0" smtClean="0"/>
              <a:t>заштите </a:t>
            </a:r>
            <a:r>
              <a:rPr lang="ru-RU" sz="1600" b="1" dirty="0"/>
              <a:t>од буке ако употреба звучних и других уређаја може прекорачити </a:t>
            </a:r>
            <a:r>
              <a:rPr lang="ru-RU" sz="1600" b="1" dirty="0" smtClean="0"/>
              <a:t>прописане</a:t>
            </a:r>
            <a:r>
              <a:rPr lang="sr-Latn-RS" sz="1600" b="1" dirty="0" smtClean="0"/>
              <a:t> </a:t>
            </a:r>
            <a:r>
              <a:rPr lang="ru-RU" sz="1600" b="1" dirty="0" smtClean="0"/>
              <a:t>граничне вредности</a:t>
            </a:r>
            <a:endParaRPr lang="ru-RU" sz="1600" b="1" dirty="0"/>
          </a:p>
          <a:p>
            <a:pPr>
              <a:spcBef>
                <a:spcPts val="0"/>
              </a:spcBef>
            </a:pPr>
            <a:endParaRPr lang="ru-RU" sz="800" b="1" dirty="0"/>
          </a:p>
          <a:p>
            <a:pPr>
              <a:spcBef>
                <a:spcPts val="0"/>
              </a:spcBef>
            </a:pPr>
            <a:r>
              <a:rPr lang="ru-RU" sz="1600" b="1" dirty="0" smtClean="0">
                <a:solidFill>
                  <a:srgbClr val="FF0066"/>
                </a:solidFill>
              </a:rPr>
              <a:t>Мониторинг </a:t>
            </a:r>
            <a:r>
              <a:rPr lang="ru-RU" sz="1600" b="1" dirty="0">
                <a:solidFill>
                  <a:srgbClr val="FF0066"/>
                </a:solidFill>
              </a:rPr>
              <a:t>буке </a:t>
            </a:r>
            <a:r>
              <a:rPr lang="ru-RU" sz="1600" b="1" dirty="0"/>
              <a:t>врши се систематским мерењем, оцењивањем или </a:t>
            </a:r>
            <a:r>
              <a:rPr lang="ru-RU" sz="1600" b="1" dirty="0" smtClean="0"/>
              <a:t>прорачуном</a:t>
            </a:r>
            <a:r>
              <a:rPr lang="sr-Latn-RS" sz="1600" b="1" dirty="0" smtClean="0"/>
              <a:t> </a:t>
            </a:r>
            <a:r>
              <a:rPr lang="ru-RU" sz="1600" b="1" dirty="0" smtClean="0"/>
              <a:t>одређеног </a:t>
            </a:r>
            <a:r>
              <a:rPr lang="ru-RU" sz="1600" b="1" dirty="0"/>
              <a:t>индикатора </a:t>
            </a:r>
            <a:r>
              <a:rPr lang="ru-RU" sz="1600" b="1" dirty="0" smtClean="0"/>
              <a:t>буке</a:t>
            </a:r>
            <a:endParaRPr lang="sr-Latn-RS" sz="1600" b="1" dirty="0" smtClean="0"/>
          </a:p>
          <a:p>
            <a:pPr>
              <a:spcBef>
                <a:spcPts val="0"/>
              </a:spcBef>
            </a:pPr>
            <a:r>
              <a:rPr lang="ru-RU" sz="1600" b="1" dirty="0" smtClean="0"/>
              <a:t>РС,</a:t>
            </a:r>
            <a:r>
              <a:rPr lang="sr-Latn-RS" sz="1600" b="1" dirty="0" smtClean="0"/>
              <a:t> </a:t>
            </a:r>
            <a:r>
              <a:rPr lang="ru-RU" sz="1600" b="1" dirty="0" smtClean="0"/>
              <a:t>аутономна </a:t>
            </a:r>
            <a:r>
              <a:rPr lang="ru-RU" sz="1600" b="1" dirty="0"/>
              <a:t>покрајина, </a:t>
            </a:r>
            <a:r>
              <a:rPr lang="ru-RU" sz="1600" b="1" dirty="0" smtClean="0"/>
              <a:t>јединица </a:t>
            </a:r>
            <a:r>
              <a:rPr lang="ru-RU" sz="1600" b="1" dirty="0"/>
              <a:t>локалне самоуправе у оквиру </a:t>
            </a:r>
            <a:r>
              <a:rPr lang="ru-RU" sz="1600" b="1" dirty="0" smtClean="0"/>
              <a:t>своје</a:t>
            </a:r>
            <a:r>
              <a:rPr lang="sr-Latn-RS" sz="1600" b="1" dirty="0" smtClean="0"/>
              <a:t> </a:t>
            </a:r>
            <a:r>
              <a:rPr lang="ru-RU" sz="1600" b="1" dirty="0" smtClean="0"/>
              <a:t>надлежности, </a:t>
            </a:r>
            <a:r>
              <a:rPr lang="ru-RU" sz="1600" b="1" dirty="0"/>
              <a:t>обезбеђују процену, праћење и контролу </a:t>
            </a:r>
            <a:r>
              <a:rPr lang="ru-RU" sz="1600" b="1" dirty="0" smtClean="0"/>
              <a:t>нивоа</a:t>
            </a:r>
            <a:r>
              <a:rPr lang="sr-Latn-RS" sz="1600" b="1" dirty="0" smtClean="0"/>
              <a:t> </a:t>
            </a:r>
            <a:r>
              <a:rPr lang="ru-RU" sz="1600" b="1" dirty="0" smtClean="0"/>
              <a:t>буке</a:t>
            </a:r>
            <a:endParaRPr lang="ru-RU" sz="1600" b="1" dirty="0"/>
          </a:p>
        </p:txBody>
      </p:sp>
    </p:spTree>
    <p:extLst>
      <p:ext uri="{BB962C8B-B14F-4D97-AF65-F5344CB8AC3E}">
        <p14:creationId xmlns:p14="http://schemas.microsoft.com/office/powerpoint/2010/main" val="29736302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576064"/>
          </a:xfrm>
          <a:solidFill>
            <a:srgbClr val="99FF33"/>
          </a:solidFill>
        </p:spPr>
        <p:txBody>
          <a:bodyPr>
            <a:normAutofit/>
          </a:bodyPr>
          <a:lstStyle/>
          <a:p>
            <a:r>
              <a:rPr lang="ru-RU" sz="2400" b="1" dirty="0"/>
              <a:t>ЗАКОН О ЗАШТИТИ ОД БУКЕ У ЖИВОТНОЈ </a:t>
            </a:r>
            <a:r>
              <a:rPr lang="ru-RU" sz="2400" b="1" dirty="0" smtClean="0"/>
              <a:t>СРЕДИНИ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980728"/>
            <a:ext cx="8136904" cy="5472608"/>
          </a:xfrm>
        </p:spPr>
        <p:txBody>
          <a:bodyPr>
            <a:no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ru-RU" sz="1600" b="1" dirty="0" smtClean="0">
                <a:solidFill>
                  <a:srgbClr val="FF0066"/>
                </a:solidFill>
              </a:rPr>
              <a:t>ПРАВИЛНИК О ДОЗВОЉЕНОМ НИВОУ БУКЕ</a:t>
            </a:r>
            <a:endParaRPr lang="sr-Latn-RS" sz="1600" b="1" dirty="0" smtClean="0">
              <a:solidFill>
                <a:srgbClr val="FF0066"/>
              </a:solidFill>
            </a:endParaRPr>
          </a:p>
          <a:p>
            <a:pPr marL="0" indent="0">
              <a:spcBef>
                <a:spcPts val="0"/>
              </a:spcBef>
              <a:buNone/>
            </a:pPr>
            <a:endParaRPr lang="ru-RU" sz="1000" b="1" dirty="0" smtClean="0">
              <a:solidFill>
                <a:srgbClr val="FF0066"/>
              </a:solidFill>
            </a:endParaRPr>
          </a:p>
          <a:p>
            <a:pPr>
              <a:spcBef>
                <a:spcPts val="0"/>
              </a:spcBef>
            </a:pPr>
            <a:r>
              <a:rPr lang="ru-RU" sz="1600" b="1" dirty="0" smtClean="0"/>
              <a:t>Највиши </a:t>
            </a:r>
            <a:r>
              <a:rPr lang="ru-RU" sz="1600" b="1" dirty="0"/>
              <a:t>допуштени ниво буке у отвореном </a:t>
            </a:r>
            <a:r>
              <a:rPr lang="ru-RU" sz="1600" b="1" dirty="0" smtClean="0"/>
              <a:t>простору</a:t>
            </a:r>
            <a:r>
              <a:rPr lang="sr-Latn-RS" sz="1600" b="1" dirty="0" smtClean="0"/>
              <a:t> </a:t>
            </a:r>
            <a:r>
              <a:rPr lang="ru-RU" sz="1600" b="1" dirty="0" smtClean="0"/>
              <a:t>који </a:t>
            </a:r>
            <a:r>
              <a:rPr lang="ru-RU" sz="1600" b="1" dirty="0"/>
              <a:t>не угрожава </a:t>
            </a:r>
            <a:r>
              <a:rPr lang="ru-RU" sz="1600" b="1" dirty="0" smtClean="0"/>
              <a:t>здравље људи</a:t>
            </a:r>
            <a:r>
              <a:rPr lang="ru-RU" sz="1600" b="1" dirty="0"/>
              <a:t>, </a:t>
            </a:r>
            <a:r>
              <a:rPr lang="ru-RU" sz="1600" b="1" dirty="0" smtClean="0"/>
              <a:t>зависи </a:t>
            </a:r>
            <a:r>
              <a:rPr lang="ru-RU" sz="1600" b="1" dirty="0"/>
              <a:t>од више </a:t>
            </a:r>
            <a:r>
              <a:rPr lang="ru-RU" sz="1600" b="1" dirty="0" smtClean="0"/>
              <a:t>фактора</a:t>
            </a:r>
            <a:r>
              <a:rPr lang="sr-Latn-RS" sz="1600" b="1" dirty="0" smtClean="0"/>
              <a:t> - </a:t>
            </a:r>
            <a:r>
              <a:rPr lang="ru-RU" sz="1600" b="1" dirty="0" smtClean="0"/>
              <a:t>намена простора</a:t>
            </a:r>
            <a:r>
              <a:rPr lang="sr-Latn-RS" sz="1600" b="1" dirty="0" smtClean="0"/>
              <a:t>,</a:t>
            </a:r>
            <a:r>
              <a:rPr lang="ru-RU" sz="1600" b="1" dirty="0" smtClean="0"/>
              <a:t> </a:t>
            </a:r>
            <a:r>
              <a:rPr lang="ru-RU" sz="1600" b="1" dirty="0"/>
              <a:t>доба </a:t>
            </a:r>
            <a:r>
              <a:rPr lang="ru-RU" sz="1600" b="1" dirty="0" smtClean="0"/>
              <a:t>дана</a:t>
            </a:r>
            <a:r>
              <a:rPr lang="sr-Latn-RS" sz="1600" b="1" dirty="0" smtClean="0"/>
              <a:t>…</a:t>
            </a:r>
            <a:endParaRPr lang="ru-RU" sz="1600" b="1" dirty="0"/>
          </a:p>
          <a:p>
            <a:pPr>
              <a:spcBef>
                <a:spcPts val="0"/>
              </a:spcBef>
            </a:pPr>
            <a:r>
              <a:rPr lang="ru-RU" sz="1600" b="1" dirty="0"/>
              <a:t>„Најтиша“ је зона намењена одмору, рекреацији, болницама и парковима, а најбучнија </a:t>
            </a:r>
            <a:r>
              <a:rPr lang="ru-RU" sz="1600" b="1" dirty="0" smtClean="0"/>
              <a:t>индустријска </a:t>
            </a:r>
            <a:r>
              <a:rPr lang="ru-RU" sz="1600" b="1" dirty="0"/>
              <a:t>зона</a:t>
            </a:r>
          </a:p>
          <a:p>
            <a:pPr>
              <a:spcBef>
                <a:spcPts val="0"/>
              </a:spcBef>
            </a:pPr>
            <a:endParaRPr lang="sr-Latn-RS" sz="1600" b="1" dirty="0" smtClean="0"/>
          </a:p>
          <a:p>
            <a:pPr>
              <a:spcBef>
                <a:spcPts val="0"/>
              </a:spcBef>
            </a:pPr>
            <a:r>
              <a:rPr lang="ru-RU" sz="1600" b="1" dirty="0" smtClean="0"/>
              <a:t>Постоји </a:t>
            </a:r>
            <a:r>
              <a:rPr lang="ru-RU" sz="1600" b="1" dirty="0"/>
              <a:t>низ критеријума нивоа буке с обзиром на деловање на </a:t>
            </a:r>
            <a:r>
              <a:rPr lang="ru-RU" sz="1600" b="1" dirty="0" smtClean="0"/>
              <a:t>човека </a:t>
            </a:r>
            <a:r>
              <a:rPr lang="ru-RU" sz="1600" b="1" dirty="0"/>
              <a:t>који </a:t>
            </a:r>
            <a:r>
              <a:rPr lang="ru-RU" sz="1600" b="1" dirty="0" smtClean="0"/>
              <a:t>су јединствени </a:t>
            </a:r>
            <a:r>
              <a:rPr lang="ru-RU" sz="1600" b="1" dirty="0"/>
              <a:t>у томе да:</a:t>
            </a:r>
          </a:p>
          <a:p>
            <a:pPr>
              <a:spcBef>
                <a:spcPts val="0"/>
              </a:spcBef>
              <a:buFont typeface="Calibri" panose="020F0502020204030204" pitchFamily="34" charset="0"/>
              <a:buChar char="-"/>
            </a:pPr>
            <a:r>
              <a:rPr lang="ru-RU" sz="1600" b="1" dirty="0" smtClean="0"/>
              <a:t>бука </a:t>
            </a:r>
            <a:r>
              <a:rPr lang="ru-RU" sz="1600" b="1" dirty="0"/>
              <a:t>до 60 </a:t>
            </a:r>
            <a:r>
              <a:rPr lang="sr-Latn-RS" sz="1600" b="1" dirty="0" smtClean="0"/>
              <a:t>dB</a:t>
            </a:r>
            <a:r>
              <a:rPr lang="ru-RU" sz="1600" b="1" dirty="0" smtClean="0"/>
              <a:t> </a:t>
            </a:r>
            <a:r>
              <a:rPr lang="sr-Latn-RS" sz="1600" b="1" dirty="0" smtClean="0"/>
              <a:t>- </a:t>
            </a:r>
            <a:r>
              <a:rPr lang="ru-RU" sz="1600" b="1" dirty="0" smtClean="0"/>
              <a:t>само </a:t>
            </a:r>
            <a:r>
              <a:rPr lang="ru-RU" sz="1600" b="1" dirty="0"/>
              <a:t>психолошко </a:t>
            </a:r>
            <a:r>
              <a:rPr lang="ru-RU" sz="1600" b="1" dirty="0" smtClean="0"/>
              <a:t>деловање</a:t>
            </a:r>
            <a:endParaRPr lang="ru-RU" sz="1600" b="1" dirty="0"/>
          </a:p>
          <a:p>
            <a:pPr>
              <a:spcBef>
                <a:spcPts val="0"/>
              </a:spcBef>
              <a:buFont typeface="Calibri" panose="020F0502020204030204" pitchFamily="34" charset="0"/>
              <a:buChar char="-"/>
            </a:pPr>
            <a:r>
              <a:rPr lang="ru-RU" sz="1600" b="1" dirty="0" smtClean="0"/>
              <a:t>бука </a:t>
            </a:r>
            <a:r>
              <a:rPr lang="ru-RU" sz="1600" b="1" dirty="0"/>
              <a:t>од 60 до 90 </a:t>
            </a:r>
            <a:r>
              <a:rPr lang="en-US" sz="1600" b="1" dirty="0"/>
              <a:t>dB </a:t>
            </a:r>
            <a:r>
              <a:rPr lang="ru-RU" sz="1600" b="1" dirty="0" smtClean="0"/>
              <a:t> –</a:t>
            </a:r>
            <a:r>
              <a:rPr lang="sr-Latn-RS" sz="1600" b="1" dirty="0" smtClean="0"/>
              <a:t> </a:t>
            </a:r>
            <a:r>
              <a:rPr lang="ru-RU" sz="1600" b="1" dirty="0" smtClean="0"/>
              <a:t>подручје </a:t>
            </a:r>
            <a:r>
              <a:rPr lang="ru-RU" sz="1600" b="1" dirty="0"/>
              <a:t>озбиљних психолошких </a:t>
            </a:r>
            <a:r>
              <a:rPr lang="ru-RU" sz="1600" b="1" dirty="0" smtClean="0"/>
              <a:t>и</a:t>
            </a:r>
            <a:r>
              <a:rPr lang="sr-Latn-RS" sz="1600" b="1" dirty="0" smtClean="0"/>
              <a:t> </a:t>
            </a:r>
            <a:r>
              <a:rPr lang="ru-RU" sz="1600" b="1" dirty="0" smtClean="0"/>
              <a:t>неуровегетативних сметњи</a:t>
            </a:r>
          </a:p>
          <a:p>
            <a:pPr>
              <a:spcBef>
                <a:spcPts val="0"/>
              </a:spcBef>
              <a:buFont typeface="Calibri" panose="020F0502020204030204" pitchFamily="34" charset="0"/>
              <a:buChar char="-"/>
            </a:pPr>
            <a:r>
              <a:rPr lang="ru-RU" sz="1600" b="1" dirty="0" smtClean="0"/>
              <a:t>бука </a:t>
            </a:r>
            <a:r>
              <a:rPr lang="ru-RU" sz="1600" b="1" dirty="0"/>
              <a:t>изнад 90 </a:t>
            </a:r>
            <a:r>
              <a:rPr lang="en-US" sz="1600" b="1" dirty="0"/>
              <a:t>dB </a:t>
            </a:r>
            <a:r>
              <a:rPr lang="ru-RU" sz="1600" b="1" dirty="0" smtClean="0"/>
              <a:t> –</a:t>
            </a:r>
            <a:r>
              <a:rPr lang="sr-Latn-RS" sz="1600" b="1" dirty="0" smtClean="0"/>
              <a:t> </a:t>
            </a:r>
            <a:r>
              <a:rPr lang="ru-RU" sz="1600" b="1" dirty="0" smtClean="0"/>
              <a:t>подручје </a:t>
            </a:r>
            <a:r>
              <a:rPr lang="ru-RU" sz="1600" b="1" dirty="0"/>
              <a:t>оштећења </a:t>
            </a:r>
            <a:r>
              <a:rPr lang="ru-RU" sz="1600" b="1" dirty="0" smtClean="0"/>
              <a:t>слуха</a:t>
            </a:r>
            <a:endParaRPr lang="ru-RU" sz="1600" b="1" dirty="0"/>
          </a:p>
          <a:p>
            <a:pPr>
              <a:spcBef>
                <a:spcPts val="0"/>
              </a:spcBef>
              <a:buFont typeface="Calibri" panose="020F0502020204030204" pitchFamily="34" charset="0"/>
              <a:buChar char="-"/>
            </a:pPr>
            <a:r>
              <a:rPr lang="ru-RU" sz="1600" b="1" dirty="0" smtClean="0"/>
              <a:t>бука </a:t>
            </a:r>
            <a:r>
              <a:rPr lang="ru-RU" sz="1600" b="1" dirty="0"/>
              <a:t>изнад 120 </a:t>
            </a:r>
            <a:r>
              <a:rPr lang="en-US" sz="1600" b="1" dirty="0"/>
              <a:t>dB </a:t>
            </a:r>
            <a:r>
              <a:rPr lang="ru-RU" sz="1600" b="1" dirty="0" smtClean="0"/>
              <a:t> </a:t>
            </a:r>
            <a:r>
              <a:rPr lang="ru-RU" sz="1600" b="1" dirty="0"/>
              <a:t>– </a:t>
            </a:r>
            <a:r>
              <a:rPr lang="ru-RU" sz="1600" b="1" dirty="0" smtClean="0"/>
              <a:t>подручје </a:t>
            </a:r>
            <a:r>
              <a:rPr lang="ru-RU" sz="1600" b="1" dirty="0"/>
              <a:t>акутног оштећења </a:t>
            </a:r>
            <a:r>
              <a:rPr lang="ru-RU" sz="1600" b="1" dirty="0" smtClean="0"/>
              <a:t>слуха</a:t>
            </a:r>
            <a:endParaRPr lang="ru-RU" sz="1600" b="1" dirty="0"/>
          </a:p>
          <a:p>
            <a:pPr>
              <a:spcBef>
                <a:spcPts val="0"/>
              </a:spcBef>
            </a:pPr>
            <a:r>
              <a:rPr lang="ru-RU" sz="1600" b="1" dirty="0"/>
              <a:t>Ове се вредности односе на трајно деловање буке 5 до 8 сати на </a:t>
            </a:r>
            <a:r>
              <a:rPr lang="ru-RU" sz="1600" b="1" dirty="0" smtClean="0"/>
              <a:t>дан</a:t>
            </a:r>
            <a:endParaRPr lang="ru-RU" sz="1600" b="1" dirty="0"/>
          </a:p>
          <a:p>
            <a:pPr>
              <a:spcBef>
                <a:spcPts val="0"/>
              </a:spcBef>
            </a:pPr>
            <a:endParaRPr lang="sr-Latn-RS" sz="1600" b="1" dirty="0" smtClean="0"/>
          </a:p>
          <a:p>
            <a:pPr>
              <a:spcBef>
                <a:spcPts val="0"/>
              </a:spcBef>
            </a:pPr>
            <a:r>
              <a:rPr lang="ru-RU" sz="1600" b="1" dirty="0" smtClean="0"/>
              <a:t>Препоручљиви </a:t>
            </a:r>
            <a:r>
              <a:rPr lang="ru-RU" sz="1600" b="1" dirty="0"/>
              <a:t>нивои буке за радна места су следећи:</a:t>
            </a:r>
          </a:p>
          <a:p>
            <a:pPr>
              <a:spcBef>
                <a:spcPts val="0"/>
              </a:spcBef>
              <a:buFont typeface="Calibri" panose="020F0502020204030204" pitchFamily="34" charset="0"/>
              <a:buChar char="-"/>
            </a:pPr>
            <a:r>
              <a:rPr lang="ru-RU" sz="1600" b="1" dirty="0" smtClean="0"/>
              <a:t>најсложенији </a:t>
            </a:r>
            <a:r>
              <a:rPr lang="ru-RU" sz="1600" b="1" dirty="0"/>
              <a:t>послови управљања, рад везан за велику одговорност, научни</a:t>
            </a:r>
          </a:p>
          <a:p>
            <a:pPr>
              <a:spcBef>
                <a:spcPts val="0"/>
              </a:spcBef>
              <a:buFont typeface="Calibri" panose="020F0502020204030204" pitchFamily="34" charset="0"/>
              <a:buChar char="-"/>
            </a:pPr>
            <a:r>
              <a:rPr lang="ru-RU" sz="1600" b="1" dirty="0"/>
              <a:t>рад </a:t>
            </a:r>
            <a:r>
              <a:rPr lang="sr-Latn-RS" sz="1600" b="1" dirty="0" smtClean="0"/>
              <a:t>- </a:t>
            </a:r>
            <a:r>
              <a:rPr lang="ru-RU" sz="1600" b="1" dirty="0" smtClean="0"/>
              <a:t>35 </a:t>
            </a:r>
            <a:r>
              <a:rPr lang="en-US" sz="1600" b="1" dirty="0"/>
              <a:t>dB </a:t>
            </a:r>
            <a:endParaRPr lang="ru-RU" sz="1600" b="1" dirty="0"/>
          </a:p>
          <a:p>
            <a:pPr>
              <a:spcBef>
                <a:spcPts val="0"/>
              </a:spcBef>
              <a:buFont typeface="Calibri" panose="020F0502020204030204" pitchFamily="34" charset="0"/>
              <a:buChar char="-"/>
            </a:pPr>
            <a:r>
              <a:rPr lang="ru-RU" sz="1600" b="1" dirty="0" smtClean="0"/>
              <a:t>рад </a:t>
            </a:r>
            <a:r>
              <a:rPr lang="ru-RU" sz="1600" b="1" dirty="0"/>
              <a:t>који захтева велику концентрацију </a:t>
            </a:r>
            <a:r>
              <a:rPr lang="ru-RU" sz="1600" b="1" dirty="0" smtClean="0"/>
              <a:t>или </a:t>
            </a:r>
            <a:r>
              <a:rPr lang="ru-RU" sz="1600" b="1" dirty="0"/>
              <a:t>прецизну </a:t>
            </a:r>
            <a:r>
              <a:rPr lang="ru-RU" sz="1600" b="1" dirty="0" smtClean="0"/>
              <a:t>психомоторику</a:t>
            </a:r>
            <a:r>
              <a:rPr lang="sr-Latn-RS" sz="1600" b="1" dirty="0" smtClean="0"/>
              <a:t> -</a:t>
            </a:r>
            <a:r>
              <a:rPr lang="ru-RU" sz="1600" b="1" dirty="0" smtClean="0"/>
              <a:t> </a:t>
            </a:r>
            <a:r>
              <a:rPr lang="ru-RU" sz="1600" b="1" dirty="0"/>
              <a:t>40 </a:t>
            </a:r>
            <a:r>
              <a:rPr lang="en-US" sz="1600" b="1" dirty="0"/>
              <a:t>dB </a:t>
            </a:r>
            <a:endParaRPr lang="ru-RU" sz="1600" b="1" dirty="0"/>
          </a:p>
          <a:p>
            <a:pPr>
              <a:spcBef>
                <a:spcPts val="0"/>
              </a:spcBef>
              <a:buFont typeface="Calibri" panose="020F0502020204030204" pitchFamily="34" charset="0"/>
              <a:buChar char="-"/>
            </a:pPr>
            <a:r>
              <a:rPr lang="ru-RU" sz="1600" b="1" dirty="0" smtClean="0"/>
              <a:t>рад </a:t>
            </a:r>
            <a:r>
              <a:rPr lang="ru-RU" sz="1600" b="1" dirty="0"/>
              <a:t>који захтева често комуницирање говором </a:t>
            </a:r>
            <a:r>
              <a:rPr lang="sr-Latn-RS" sz="1600" b="1" dirty="0" smtClean="0"/>
              <a:t>- </a:t>
            </a:r>
            <a:r>
              <a:rPr lang="ru-RU" sz="1600" b="1" dirty="0" smtClean="0"/>
              <a:t>50 </a:t>
            </a:r>
            <a:r>
              <a:rPr lang="en-US" sz="1600" b="1" dirty="0"/>
              <a:t>dB </a:t>
            </a:r>
            <a:endParaRPr lang="ru-RU" sz="1600" b="1" dirty="0"/>
          </a:p>
          <a:p>
            <a:pPr>
              <a:spcBef>
                <a:spcPts val="0"/>
              </a:spcBef>
              <a:buFont typeface="Calibri" panose="020F0502020204030204" pitchFamily="34" charset="0"/>
              <a:buChar char="-"/>
            </a:pPr>
            <a:r>
              <a:rPr lang="ru-RU" sz="1600" b="1" dirty="0" smtClean="0"/>
              <a:t>лакши </a:t>
            </a:r>
            <a:r>
              <a:rPr lang="ru-RU" sz="1600" b="1" dirty="0"/>
              <a:t>ментални рад те физички рад који захтева пажњу и концентрацију </a:t>
            </a:r>
            <a:r>
              <a:rPr lang="sr-Latn-RS" sz="1600" b="1" dirty="0" smtClean="0"/>
              <a:t>- </a:t>
            </a:r>
            <a:r>
              <a:rPr lang="ru-RU" sz="1600" b="1" dirty="0" smtClean="0"/>
              <a:t>65 </a:t>
            </a:r>
            <a:r>
              <a:rPr lang="en-US" sz="1600" b="1" dirty="0"/>
              <a:t>dB </a:t>
            </a:r>
            <a:endParaRPr lang="ru-RU" sz="1600" b="1" dirty="0"/>
          </a:p>
          <a:p>
            <a:pPr>
              <a:spcBef>
                <a:spcPts val="0"/>
              </a:spcBef>
              <a:buFont typeface="Calibri" panose="020F0502020204030204" pitchFamily="34" charset="0"/>
              <a:buChar char="-"/>
            </a:pPr>
            <a:r>
              <a:rPr lang="ru-RU" sz="1600" b="1" dirty="0" smtClean="0"/>
              <a:t>у </a:t>
            </a:r>
            <a:r>
              <a:rPr lang="ru-RU" sz="1600" b="1" dirty="0"/>
              <a:t>објектима који раде ноћу (диско-клуб, </a:t>
            </a:r>
            <a:r>
              <a:rPr lang="ru-RU" sz="1600" b="1" dirty="0" smtClean="0"/>
              <a:t>кафе) </a:t>
            </a:r>
            <a:r>
              <a:rPr lang="sr-Latn-RS" sz="1600" b="1" dirty="0" smtClean="0"/>
              <a:t>- </a:t>
            </a:r>
            <a:r>
              <a:rPr lang="ru-RU" sz="1600" b="1" dirty="0" smtClean="0"/>
              <a:t>90 </a:t>
            </a:r>
            <a:r>
              <a:rPr lang="en-US" sz="1600" b="1" dirty="0"/>
              <a:t>dB </a:t>
            </a:r>
            <a:endParaRPr lang="ru-RU" sz="1600" b="1" dirty="0"/>
          </a:p>
          <a:p>
            <a:pPr>
              <a:spcBef>
                <a:spcPts val="0"/>
              </a:spcBef>
            </a:pPr>
            <a:endParaRPr lang="ru-RU" sz="1600" b="1" dirty="0"/>
          </a:p>
        </p:txBody>
      </p:sp>
    </p:spTree>
    <p:extLst>
      <p:ext uri="{BB962C8B-B14F-4D97-AF65-F5344CB8AC3E}">
        <p14:creationId xmlns:p14="http://schemas.microsoft.com/office/powerpoint/2010/main" val="33885484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576064"/>
          </a:xfrm>
          <a:solidFill>
            <a:srgbClr val="99FF33"/>
          </a:solidFill>
        </p:spPr>
        <p:txBody>
          <a:bodyPr>
            <a:noAutofit/>
          </a:bodyPr>
          <a:lstStyle/>
          <a:p>
            <a:r>
              <a:rPr lang="ru-RU" sz="2400" b="1" dirty="0"/>
              <a:t>ЗАКОН О ЗАШТИТИ ОД НЕЈОНИЗУЈУЋИХ </a:t>
            </a:r>
            <a:r>
              <a:rPr lang="ru-RU" sz="2400" b="1" dirty="0" smtClean="0"/>
              <a:t>ЗРАЧЕЊА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551" y="1052736"/>
            <a:ext cx="8157593" cy="4525963"/>
          </a:xfrm>
        </p:spPr>
        <p:txBody>
          <a:bodyPr>
            <a:no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ru-RU" sz="1600" b="1" dirty="0" smtClean="0"/>
              <a:t>Уређују се:</a:t>
            </a:r>
          </a:p>
          <a:p>
            <a:pPr>
              <a:lnSpc>
                <a:spcPct val="150000"/>
              </a:lnSpc>
            </a:pPr>
            <a:r>
              <a:rPr lang="ru-RU" sz="1600" b="1" dirty="0" smtClean="0">
                <a:solidFill>
                  <a:srgbClr val="FF0066"/>
                </a:solidFill>
              </a:rPr>
              <a:t>услови </a:t>
            </a:r>
            <a:r>
              <a:rPr lang="ru-RU" sz="1600" b="1" dirty="0">
                <a:solidFill>
                  <a:srgbClr val="FF0066"/>
                </a:solidFill>
              </a:rPr>
              <a:t>и мере заштите здравља </a:t>
            </a:r>
            <a:r>
              <a:rPr lang="ru-RU" sz="1600" b="1" dirty="0" smtClean="0">
                <a:solidFill>
                  <a:srgbClr val="FF0066"/>
                </a:solidFill>
              </a:rPr>
              <a:t>људи и </a:t>
            </a:r>
            <a:r>
              <a:rPr lang="ru-RU" sz="1600" b="1" dirty="0">
                <a:solidFill>
                  <a:srgbClr val="FF0066"/>
                </a:solidFill>
              </a:rPr>
              <a:t>заштите животне средине од штетног дејства нејонизујућих зрачења у </a:t>
            </a:r>
            <a:r>
              <a:rPr lang="ru-RU" sz="1600" b="1" dirty="0" smtClean="0">
                <a:solidFill>
                  <a:srgbClr val="FF0066"/>
                </a:solidFill>
              </a:rPr>
              <a:t>коришћењу извора </a:t>
            </a:r>
            <a:r>
              <a:rPr lang="ru-RU" sz="1600" b="1" dirty="0">
                <a:solidFill>
                  <a:srgbClr val="FF0066"/>
                </a:solidFill>
              </a:rPr>
              <a:t>нејонизујућих </a:t>
            </a:r>
            <a:r>
              <a:rPr lang="ru-RU" sz="1600" b="1" dirty="0" smtClean="0">
                <a:solidFill>
                  <a:srgbClr val="FF0066"/>
                </a:solidFill>
              </a:rPr>
              <a:t>зрачења</a:t>
            </a:r>
          </a:p>
          <a:p>
            <a:pPr>
              <a:lnSpc>
                <a:spcPct val="150000"/>
              </a:lnSpc>
            </a:pPr>
            <a:r>
              <a:rPr lang="ru-RU" sz="1600" b="1" dirty="0">
                <a:solidFill>
                  <a:srgbClr val="FF0066"/>
                </a:solidFill>
              </a:rPr>
              <a:t>Нејонизујућа </a:t>
            </a:r>
            <a:r>
              <a:rPr lang="ru-RU" sz="1600" b="1" dirty="0" smtClean="0">
                <a:solidFill>
                  <a:srgbClr val="FF0066"/>
                </a:solidFill>
              </a:rPr>
              <a:t>зрачења </a:t>
            </a:r>
            <a:r>
              <a:rPr lang="ru-RU" sz="1600" b="1" dirty="0" smtClean="0"/>
              <a:t>- електромагнетска </a:t>
            </a:r>
            <a:r>
              <a:rPr lang="ru-RU" sz="1600" b="1" dirty="0"/>
              <a:t>зрачења која имају енергију фотона мању од </a:t>
            </a:r>
            <a:r>
              <a:rPr lang="ru-RU" sz="1600" b="1" dirty="0" smtClean="0"/>
              <a:t>12,4 </a:t>
            </a:r>
            <a:r>
              <a:rPr lang="sr-Latn-RS" sz="1600" b="1" dirty="0" smtClean="0"/>
              <a:t>eV</a:t>
            </a:r>
            <a:endParaRPr lang="ru-RU" sz="1600" b="1" dirty="0" smtClean="0"/>
          </a:p>
          <a:p>
            <a:pPr>
              <a:lnSpc>
                <a:spcPct val="150000"/>
              </a:lnSpc>
            </a:pPr>
            <a:r>
              <a:rPr lang="ru-RU" sz="1600" b="1" dirty="0" smtClean="0"/>
              <a:t>Обухватају</a:t>
            </a:r>
            <a:r>
              <a:rPr lang="ru-RU" sz="1600" b="1" dirty="0"/>
              <a:t>: ултраљубичасто или ултравиолетно зрачење (таласне </a:t>
            </a:r>
            <a:r>
              <a:rPr lang="ru-RU" sz="1600" b="1" dirty="0" smtClean="0"/>
              <a:t>дужине 100–400 </a:t>
            </a:r>
            <a:r>
              <a:rPr lang="sr-Latn-RS" sz="1600" b="1" dirty="0" smtClean="0"/>
              <a:t>nm</a:t>
            </a:r>
            <a:r>
              <a:rPr lang="ru-RU" sz="1600" b="1" dirty="0" smtClean="0"/>
              <a:t>), </a:t>
            </a:r>
            <a:r>
              <a:rPr lang="ru-RU" sz="1600" b="1" dirty="0"/>
              <a:t>видљиво зрачење (таласне дужине 400–780 </a:t>
            </a:r>
            <a:r>
              <a:rPr lang="sr-Latn-RS" sz="1600" b="1" dirty="0" smtClean="0"/>
              <a:t>nm</a:t>
            </a:r>
            <a:r>
              <a:rPr lang="ru-RU" sz="1600" b="1" dirty="0" smtClean="0"/>
              <a:t>), </a:t>
            </a:r>
            <a:r>
              <a:rPr lang="ru-RU" sz="1600" b="1" dirty="0"/>
              <a:t>инфрацрвено </a:t>
            </a:r>
            <a:r>
              <a:rPr lang="ru-RU" sz="1600" b="1" dirty="0" smtClean="0"/>
              <a:t>зрачење (</a:t>
            </a:r>
            <a:r>
              <a:rPr lang="ru-RU" sz="1600" b="1" dirty="0"/>
              <a:t>таласне дужине 780 </a:t>
            </a:r>
            <a:r>
              <a:rPr lang="sr-Latn-RS" sz="1600" b="1" dirty="0" smtClean="0"/>
              <a:t>nm</a:t>
            </a:r>
            <a:r>
              <a:rPr lang="ru-RU" sz="1600" b="1" dirty="0" smtClean="0"/>
              <a:t> </a:t>
            </a:r>
            <a:r>
              <a:rPr lang="ru-RU" sz="1600" b="1" dirty="0"/>
              <a:t>– 1 </a:t>
            </a:r>
            <a:r>
              <a:rPr lang="sr-Latn-RS" sz="1600" b="1" dirty="0" smtClean="0"/>
              <a:t>mm</a:t>
            </a:r>
            <a:r>
              <a:rPr lang="ru-RU" sz="1600" b="1" dirty="0" smtClean="0"/>
              <a:t>), </a:t>
            </a:r>
            <a:r>
              <a:rPr lang="ru-RU" sz="1600" b="1" dirty="0"/>
              <a:t>радио-фреквенцијско зрачење (</a:t>
            </a:r>
            <a:r>
              <a:rPr lang="ru-RU" sz="1600" b="1" dirty="0" smtClean="0"/>
              <a:t>фреквенције 10 </a:t>
            </a:r>
            <a:r>
              <a:rPr lang="sr-Latn-RS" sz="1600" b="1" dirty="0" smtClean="0"/>
              <a:t>kHz</a:t>
            </a:r>
            <a:r>
              <a:rPr lang="ru-RU" sz="1600" b="1" dirty="0" smtClean="0"/>
              <a:t> </a:t>
            </a:r>
            <a:r>
              <a:rPr lang="ru-RU" sz="1600" b="1" dirty="0"/>
              <a:t>– 300 </a:t>
            </a:r>
            <a:r>
              <a:rPr lang="sr-Latn-RS" sz="1600" b="1" dirty="0" smtClean="0"/>
              <a:t>GHz</a:t>
            </a:r>
            <a:r>
              <a:rPr lang="ru-RU" sz="1600" b="1" dirty="0" smtClean="0"/>
              <a:t>), </a:t>
            </a:r>
            <a:r>
              <a:rPr lang="ru-RU" sz="1600" b="1" dirty="0"/>
              <a:t>електромагнетска поља ниских фреквенција (фреквенције </a:t>
            </a:r>
            <a:r>
              <a:rPr lang="ru-RU" sz="1600" b="1" dirty="0" smtClean="0"/>
              <a:t>0–10 </a:t>
            </a:r>
            <a:r>
              <a:rPr lang="sr-Latn-RS" sz="1600" b="1" dirty="0" smtClean="0"/>
              <a:t>kHz</a:t>
            </a:r>
            <a:r>
              <a:rPr lang="ru-RU" sz="1600" b="1" dirty="0" smtClean="0"/>
              <a:t>) </a:t>
            </a:r>
            <a:r>
              <a:rPr lang="ru-RU" sz="1600" b="1" dirty="0"/>
              <a:t>и ласерско </a:t>
            </a:r>
            <a:r>
              <a:rPr lang="ru-RU" sz="1600" b="1" dirty="0" smtClean="0"/>
              <a:t>зрачење</a:t>
            </a:r>
          </a:p>
          <a:p>
            <a:pPr>
              <a:lnSpc>
                <a:spcPct val="150000"/>
              </a:lnSpc>
            </a:pPr>
            <a:r>
              <a:rPr lang="ru-RU" sz="1600" b="1" dirty="0" smtClean="0"/>
              <a:t>Нејонизујућа </a:t>
            </a:r>
            <a:r>
              <a:rPr lang="ru-RU" sz="1600" b="1" dirty="0"/>
              <a:t>зрачења обухватају и ултразвук или </a:t>
            </a:r>
            <a:r>
              <a:rPr lang="ru-RU" sz="1600" b="1" dirty="0" smtClean="0"/>
              <a:t>звук чија </a:t>
            </a:r>
            <a:r>
              <a:rPr lang="ru-RU" sz="1600" b="1" dirty="0"/>
              <a:t>је фреквенција већа од 20 </a:t>
            </a:r>
            <a:r>
              <a:rPr lang="sr-Latn-RS" sz="1600" b="1" dirty="0" smtClean="0"/>
              <a:t>kHz</a:t>
            </a:r>
            <a:endParaRPr lang="ru-RU" sz="1600" b="1" dirty="0"/>
          </a:p>
          <a:p>
            <a:pPr>
              <a:lnSpc>
                <a:spcPct val="150000"/>
              </a:lnSpc>
            </a:pPr>
            <a:r>
              <a:rPr lang="ru-RU" sz="1600" b="1" dirty="0">
                <a:solidFill>
                  <a:srgbClr val="FF0066"/>
                </a:solidFill>
              </a:rPr>
              <a:t>Заштита од нејонизујућих зрачења </a:t>
            </a:r>
            <a:r>
              <a:rPr lang="ru-RU" sz="1600" b="1" dirty="0"/>
              <a:t>-</a:t>
            </a:r>
            <a:r>
              <a:rPr lang="ru-RU" sz="1600" b="1" dirty="0" smtClean="0"/>
              <a:t> </a:t>
            </a:r>
            <a:r>
              <a:rPr lang="ru-RU" sz="1600" b="1" dirty="0"/>
              <a:t>скуп мера и поступака </a:t>
            </a:r>
            <a:r>
              <a:rPr lang="ru-RU" sz="1600" b="1" dirty="0" smtClean="0"/>
              <a:t>којима се </a:t>
            </a:r>
            <a:r>
              <a:rPr lang="ru-RU" sz="1600" b="1" dirty="0"/>
              <a:t>спречава или умањује штетно дејство нејонизујућих зрачења у животној </a:t>
            </a:r>
            <a:r>
              <a:rPr lang="ru-RU" sz="1600" b="1" dirty="0" smtClean="0"/>
              <a:t>средини</a:t>
            </a:r>
            <a:endParaRPr lang="ru-RU" sz="1600" b="1" dirty="0"/>
          </a:p>
          <a:p>
            <a:pPr>
              <a:lnSpc>
                <a:spcPct val="150000"/>
              </a:lnSpc>
            </a:pPr>
            <a:endParaRPr lang="ru-RU" sz="1600" b="1" dirty="0" smtClean="0">
              <a:solidFill>
                <a:srgbClr val="FF0066"/>
              </a:solidFill>
            </a:endParaRPr>
          </a:p>
          <a:p>
            <a:pPr>
              <a:lnSpc>
                <a:spcPct val="150000"/>
              </a:lnSpc>
            </a:pPr>
            <a:endParaRPr lang="ru-RU" sz="800" b="1" dirty="0">
              <a:solidFill>
                <a:srgbClr val="FF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45384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576064"/>
          </a:xfrm>
          <a:solidFill>
            <a:srgbClr val="99FF33"/>
          </a:solidFill>
        </p:spPr>
        <p:txBody>
          <a:bodyPr>
            <a:noAutofit/>
          </a:bodyPr>
          <a:lstStyle/>
          <a:p>
            <a:r>
              <a:rPr lang="ru-RU" sz="2400" b="1" dirty="0"/>
              <a:t>ЗАКОН О ЗАШТИТИ ОД НЕЈОНИЗУЈУЋИХ </a:t>
            </a:r>
            <a:r>
              <a:rPr lang="ru-RU" sz="2400" b="1" dirty="0" smtClean="0"/>
              <a:t>ЗРАЧЕЊА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452596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1600" b="1" dirty="0"/>
              <a:t>У спровођењу заштите од нејонизујућих зрачења предузимају се следеће </a:t>
            </a:r>
            <a:r>
              <a:rPr lang="ru-RU" sz="1600" b="1" dirty="0">
                <a:solidFill>
                  <a:srgbClr val="FF0066"/>
                </a:solidFill>
              </a:rPr>
              <a:t>мере</a:t>
            </a:r>
            <a:r>
              <a:rPr lang="ru-RU" sz="1600" b="1" dirty="0"/>
              <a:t>:</a:t>
            </a:r>
          </a:p>
          <a:p>
            <a:r>
              <a:rPr lang="ru-RU" sz="1600" b="1" dirty="0" smtClean="0"/>
              <a:t>прописивање </a:t>
            </a:r>
            <a:r>
              <a:rPr lang="ru-RU" sz="1600" b="1" dirty="0"/>
              <a:t>граница излагања нејонизујућим </a:t>
            </a:r>
            <a:r>
              <a:rPr lang="ru-RU" sz="1600" b="1" dirty="0" smtClean="0"/>
              <a:t>зрачењима</a:t>
            </a:r>
            <a:endParaRPr lang="ru-RU" sz="1600" b="1" dirty="0"/>
          </a:p>
          <a:p>
            <a:r>
              <a:rPr lang="ru-RU" sz="1600" b="1" dirty="0" smtClean="0"/>
              <a:t>откривање </a:t>
            </a:r>
            <a:r>
              <a:rPr lang="ru-RU" sz="1600" b="1" dirty="0"/>
              <a:t>присуства и одређивање нивоа излагања нејонизујућим </a:t>
            </a:r>
            <a:r>
              <a:rPr lang="ru-RU" sz="1600" b="1" dirty="0" smtClean="0"/>
              <a:t>зрачењима</a:t>
            </a:r>
            <a:endParaRPr lang="ru-RU" sz="1600" b="1" dirty="0"/>
          </a:p>
          <a:p>
            <a:r>
              <a:rPr lang="ru-RU" sz="1600" b="1" dirty="0" smtClean="0"/>
              <a:t>одређивање </a:t>
            </a:r>
            <a:r>
              <a:rPr lang="ru-RU" sz="1600" b="1" dirty="0"/>
              <a:t>услова за коришћење извора нејонизујућих зрачења од </a:t>
            </a:r>
            <a:r>
              <a:rPr lang="ru-RU" sz="1600" b="1" dirty="0" smtClean="0"/>
              <a:t>посебног</a:t>
            </a:r>
            <a:r>
              <a:rPr lang="sr-Latn-RS" sz="1600" b="1" dirty="0" smtClean="0"/>
              <a:t> </a:t>
            </a:r>
            <a:r>
              <a:rPr lang="ru-RU" sz="1600" b="1" dirty="0" smtClean="0"/>
              <a:t>интереса</a:t>
            </a:r>
            <a:endParaRPr lang="ru-RU" sz="1600" b="1" dirty="0"/>
          </a:p>
          <a:p>
            <a:r>
              <a:rPr lang="ru-RU" sz="1600" b="1" dirty="0" smtClean="0"/>
              <a:t>обезбеђивање </a:t>
            </a:r>
            <a:r>
              <a:rPr lang="ru-RU" sz="1600" b="1" dirty="0"/>
              <a:t>организационих, техничких, финансијских и других услова </a:t>
            </a:r>
            <a:r>
              <a:rPr lang="ru-RU" sz="1600" b="1" dirty="0" smtClean="0"/>
              <a:t>за</a:t>
            </a:r>
            <a:r>
              <a:rPr lang="sr-Latn-RS" sz="1600" b="1" dirty="0" smtClean="0"/>
              <a:t> </a:t>
            </a:r>
            <a:r>
              <a:rPr lang="ru-RU" sz="1600" b="1" dirty="0" smtClean="0"/>
              <a:t>спровођење </a:t>
            </a:r>
            <a:r>
              <a:rPr lang="ru-RU" sz="1600" b="1" dirty="0"/>
              <a:t>заштите од нејонизујућих </a:t>
            </a:r>
            <a:r>
              <a:rPr lang="ru-RU" sz="1600" b="1" dirty="0" smtClean="0"/>
              <a:t>зрачења</a:t>
            </a:r>
            <a:endParaRPr lang="ru-RU" sz="1600" b="1" dirty="0"/>
          </a:p>
          <a:p>
            <a:r>
              <a:rPr lang="ru-RU" sz="1600" b="1" dirty="0" smtClean="0"/>
              <a:t>вођење </a:t>
            </a:r>
            <a:r>
              <a:rPr lang="ru-RU" sz="1600" b="1" dirty="0"/>
              <a:t>евиденције о изворима нејонизујућих зрачења од посебног </a:t>
            </a:r>
            <a:r>
              <a:rPr lang="ru-RU" sz="1600" b="1" dirty="0" smtClean="0"/>
              <a:t>интереса</a:t>
            </a:r>
            <a:endParaRPr lang="ru-RU" sz="1600" b="1" dirty="0"/>
          </a:p>
          <a:p>
            <a:r>
              <a:rPr lang="ru-RU" sz="1600" b="1" dirty="0" smtClean="0"/>
              <a:t>означавање </a:t>
            </a:r>
            <a:r>
              <a:rPr lang="ru-RU" sz="1600" b="1" dirty="0"/>
              <a:t>извора нејонизујућих зрачења од посебног интереса и </a:t>
            </a:r>
            <a:r>
              <a:rPr lang="ru-RU" sz="1600" b="1" dirty="0" smtClean="0"/>
              <a:t>зоне</a:t>
            </a:r>
            <a:r>
              <a:rPr lang="sr-Latn-RS" sz="1600" b="1" dirty="0" smtClean="0"/>
              <a:t> </a:t>
            </a:r>
            <a:r>
              <a:rPr lang="ru-RU" sz="1600" b="1" dirty="0" smtClean="0"/>
              <a:t>опасног </a:t>
            </a:r>
            <a:r>
              <a:rPr lang="ru-RU" sz="1600" b="1" dirty="0"/>
              <a:t>зрачења на прописани </a:t>
            </a:r>
            <a:r>
              <a:rPr lang="ru-RU" sz="1600" b="1" dirty="0" smtClean="0"/>
              <a:t>начин</a:t>
            </a:r>
            <a:endParaRPr lang="ru-RU" sz="1600" b="1" dirty="0"/>
          </a:p>
          <a:p>
            <a:r>
              <a:rPr lang="ru-RU" sz="1600" b="1" dirty="0" smtClean="0"/>
              <a:t>спровођење </a:t>
            </a:r>
            <a:r>
              <a:rPr lang="ru-RU" sz="1600" b="1" dirty="0"/>
              <a:t>контроле и обезбеђивање квалитета извора </a:t>
            </a:r>
            <a:r>
              <a:rPr lang="ru-RU" sz="1600" b="1" dirty="0" smtClean="0"/>
              <a:t>нејонизујућих</a:t>
            </a:r>
            <a:r>
              <a:rPr lang="sr-Latn-RS" sz="1600" b="1" dirty="0" smtClean="0"/>
              <a:t> </a:t>
            </a:r>
            <a:r>
              <a:rPr lang="ru-RU" sz="1600" b="1" dirty="0" smtClean="0"/>
              <a:t>зрачења </a:t>
            </a:r>
            <a:r>
              <a:rPr lang="ru-RU" sz="1600" b="1" dirty="0"/>
              <a:t>од посебног интереса на прописани </a:t>
            </a:r>
            <a:r>
              <a:rPr lang="ru-RU" sz="1600" b="1" dirty="0" smtClean="0"/>
              <a:t>начин</a:t>
            </a:r>
            <a:endParaRPr lang="ru-RU" sz="1600" b="1" dirty="0"/>
          </a:p>
          <a:p>
            <a:r>
              <a:rPr lang="ru-RU" sz="1600" b="1" dirty="0" smtClean="0"/>
              <a:t>примена </a:t>
            </a:r>
            <a:r>
              <a:rPr lang="ru-RU" sz="1600" b="1" dirty="0"/>
              <a:t>средстава и опреме за заштиту од нејонизујућих </a:t>
            </a:r>
            <a:r>
              <a:rPr lang="ru-RU" sz="1600" b="1" dirty="0" smtClean="0"/>
              <a:t>зрачења</a:t>
            </a:r>
            <a:endParaRPr lang="ru-RU" sz="1600" b="1" dirty="0"/>
          </a:p>
          <a:p>
            <a:r>
              <a:rPr lang="ru-RU" sz="1600" b="1" dirty="0" smtClean="0"/>
              <a:t>контрола </a:t>
            </a:r>
            <a:r>
              <a:rPr lang="ru-RU" sz="1600" b="1" dirty="0"/>
              <a:t>степена излагања нејонизујућем зрачењу у животној средини </a:t>
            </a:r>
            <a:r>
              <a:rPr lang="ru-RU" sz="1600" b="1" dirty="0" smtClean="0"/>
              <a:t>и</a:t>
            </a:r>
            <a:r>
              <a:rPr lang="sr-Latn-RS" sz="1600" b="1" dirty="0" smtClean="0"/>
              <a:t> </a:t>
            </a:r>
            <a:r>
              <a:rPr lang="ru-RU" sz="1600" b="1" dirty="0" smtClean="0"/>
              <a:t>контрола </a:t>
            </a:r>
            <a:r>
              <a:rPr lang="ru-RU" sz="1600" b="1" dirty="0"/>
              <a:t>спроведених мера заштите од нејонизујућих </a:t>
            </a:r>
            <a:r>
              <a:rPr lang="ru-RU" sz="1600" b="1" dirty="0" smtClean="0"/>
              <a:t>зрачења</a:t>
            </a:r>
            <a:endParaRPr lang="ru-RU" sz="1600" b="1" dirty="0"/>
          </a:p>
          <a:p>
            <a:r>
              <a:rPr lang="ru-RU" sz="1600" b="1" dirty="0" smtClean="0"/>
              <a:t>обезбеђивање </a:t>
            </a:r>
            <a:r>
              <a:rPr lang="ru-RU" sz="1600" b="1" dirty="0"/>
              <a:t>материјалних, техничких и других услова за систематско </a:t>
            </a:r>
            <a:r>
              <a:rPr lang="ru-RU" sz="1600" b="1" dirty="0" smtClean="0"/>
              <a:t>испитивање</a:t>
            </a:r>
            <a:r>
              <a:rPr lang="sr-Latn-RS" sz="1600" b="1" dirty="0" smtClean="0"/>
              <a:t> </a:t>
            </a:r>
            <a:r>
              <a:rPr lang="ru-RU" sz="1600" b="1" dirty="0" smtClean="0"/>
              <a:t>и </a:t>
            </a:r>
            <a:r>
              <a:rPr lang="ru-RU" sz="1600" b="1" dirty="0"/>
              <a:t>праћење нивоа нејонизујућих зрачења у животној </a:t>
            </a:r>
            <a:r>
              <a:rPr lang="ru-RU" sz="1600" b="1" dirty="0" smtClean="0"/>
              <a:t>средини</a:t>
            </a:r>
            <a:endParaRPr lang="ru-RU" sz="1600" b="1" dirty="0"/>
          </a:p>
          <a:p>
            <a:r>
              <a:rPr lang="ru-RU" sz="1600" b="1" dirty="0" smtClean="0"/>
              <a:t>образовање </a:t>
            </a:r>
            <a:r>
              <a:rPr lang="ru-RU" sz="1600" b="1" dirty="0"/>
              <a:t>и стручно усавршавање кадра у области заштите од </a:t>
            </a:r>
            <a:r>
              <a:rPr lang="ru-RU" sz="1600" b="1" dirty="0" smtClean="0"/>
              <a:t>нејонизујућих</a:t>
            </a:r>
            <a:r>
              <a:rPr lang="sr-Latn-RS" sz="1600" b="1" dirty="0" smtClean="0"/>
              <a:t> </a:t>
            </a:r>
            <a:r>
              <a:rPr lang="ru-RU" sz="1600" b="1" dirty="0" smtClean="0"/>
              <a:t>зрачења </a:t>
            </a:r>
            <a:r>
              <a:rPr lang="ru-RU" sz="1600" b="1" dirty="0"/>
              <a:t>у животној </a:t>
            </a:r>
            <a:r>
              <a:rPr lang="ru-RU" sz="1600" b="1" dirty="0" smtClean="0"/>
              <a:t>средини</a:t>
            </a:r>
            <a:endParaRPr lang="ru-RU" sz="1600" b="1" dirty="0"/>
          </a:p>
          <a:p>
            <a:r>
              <a:rPr lang="ru-RU" sz="1600" b="1" dirty="0" smtClean="0"/>
              <a:t>информисање </a:t>
            </a:r>
            <a:r>
              <a:rPr lang="ru-RU" sz="1600" b="1" dirty="0"/>
              <a:t>становништва о здравственим ефектима излагања </a:t>
            </a:r>
            <a:r>
              <a:rPr lang="ru-RU" sz="1600" b="1" dirty="0" smtClean="0"/>
              <a:t>нејонизујућим</a:t>
            </a:r>
            <a:r>
              <a:rPr lang="sr-Latn-RS" sz="1600" b="1" dirty="0" smtClean="0"/>
              <a:t> </a:t>
            </a:r>
            <a:r>
              <a:rPr lang="ru-RU" sz="1600" b="1" dirty="0" smtClean="0"/>
              <a:t>зрачењима </a:t>
            </a:r>
            <a:r>
              <a:rPr lang="ru-RU" sz="1600" b="1" dirty="0"/>
              <a:t>и мерама заштите и обавештавање о степену </a:t>
            </a:r>
            <a:r>
              <a:rPr lang="ru-RU" sz="1600" b="1" dirty="0" smtClean="0"/>
              <a:t>изложености</a:t>
            </a:r>
            <a:r>
              <a:rPr lang="sr-Latn-RS" sz="1600" b="1" dirty="0" smtClean="0"/>
              <a:t> </a:t>
            </a:r>
            <a:r>
              <a:rPr lang="ru-RU" sz="1600" b="1" dirty="0" smtClean="0"/>
              <a:t>нејонизујућим </a:t>
            </a:r>
            <a:r>
              <a:rPr lang="ru-RU" sz="1600" b="1" dirty="0"/>
              <a:t>зрачењима у животној </a:t>
            </a:r>
            <a:r>
              <a:rPr lang="ru-RU" sz="1600" b="1" dirty="0" smtClean="0"/>
              <a:t>средини</a:t>
            </a:r>
            <a:endParaRPr lang="ru-RU" sz="1600" b="1" dirty="0"/>
          </a:p>
          <a:p>
            <a:pPr>
              <a:lnSpc>
                <a:spcPct val="150000"/>
              </a:lnSpc>
            </a:pPr>
            <a:endParaRPr lang="ru-RU" sz="1600" b="1" dirty="0" smtClean="0"/>
          </a:p>
          <a:p>
            <a:pPr>
              <a:lnSpc>
                <a:spcPct val="150000"/>
              </a:lnSpc>
            </a:pPr>
            <a:endParaRPr lang="ru-RU" sz="800" b="1" dirty="0">
              <a:solidFill>
                <a:srgbClr val="FF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720365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720080"/>
          </a:xfrm>
          <a:solidFill>
            <a:srgbClr val="99FF33"/>
          </a:solidFill>
        </p:spPr>
        <p:txBody>
          <a:bodyPr>
            <a:noAutofit/>
          </a:bodyPr>
          <a:lstStyle/>
          <a:p>
            <a:r>
              <a:rPr lang="ru-RU" sz="2400" b="1" dirty="0" smtClean="0"/>
              <a:t>ЗАКОН </a:t>
            </a:r>
            <a:r>
              <a:rPr lang="ru-RU" sz="2400" b="1" dirty="0"/>
              <a:t>О РАДИЈАЦИОНОЈ И НУКЛЕАРНОЈ </a:t>
            </a:r>
            <a:r>
              <a:rPr lang="sr-Latn-RS" sz="2400" b="1" dirty="0" smtClean="0"/>
              <a:t>                                          </a:t>
            </a:r>
            <a:r>
              <a:rPr lang="ru-RU" sz="2400" b="1" dirty="0" smtClean="0"/>
              <a:t>СИГУРНОСТИ</a:t>
            </a:r>
            <a:r>
              <a:rPr lang="sr-Latn-RS" sz="2400" b="1" dirty="0" smtClean="0"/>
              <a:t> </a:t>
            </a:r>
            <a:r>
              <a:rPr lang="ru-RU" sz="2400" b="1" dirty="0" smtClean="0"/>
              <a:t>И </a:t>
            </a:r>
            <a:r>
              <a:rPr lang="ru-RU" sz="2400" b="1" dirty="0"/>
              <a:t>БЕЗБЕДНОСТИ 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5576" y="1340768"/>
            <a:ext cx="7704856" cy="4525963"/>
          </a:xfrm>
        </p:spPr>
        <p:txBody>
          <a:bodyPr>
            <a:no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ru-RU" sz="1600" b="1" dirty="0" smtClean="0"/>
              <a:t>Уређују се: </a:t>
            </a:r>
          </a:p>
          <a:p>
            <a:pPr>
              <a:spcBef>
                <a:spcPts val="0"/>
              </a:spcBef>
            </a:pPr>
            <a:r>
              <a:rPr lang="ru-RU" sz="1600" b="1" dirty="0" smtClean="0">
                <a:solidFill>
                  <a:srgbClr val="FF0066"/>
                </a:solidFill>
              </a:rPr>
              <a:t>мере </a:t>
            </a:r>
            <a:r>
              <a:rPr lang="ru-RU" sz="1600" b="1" dirty="0">
                <a:solidFill>
                  <a:srgbClr val="FF0066"/>
                </a:solidFill>
              </a:rPr>
              <a:t>радијационе и нуклеарне сигурности и </a:t>
            </a:r>
            <a:r>
              <a:rPr lang="ru-RU" sz="1600" b="1" dirty="0" smtClean="0">
                <a:solidFill>
                  <a:srgbClr val="FF0066"/>
                </a:solidFill>
              </a:rPr>
              <a:t>безбедности</a:t>
            </a:r>
            <a:endParaRPr lang="sr-Latn-RS" sz="1600" b="1" dirty="0">
              <a:solidFill>
                <a:srgbClr val="FF0066"/>
              </a:solidFill>
            </a:endParaRPr>
          </a:p>
          <a:p>
            <a:pPr>
              <a:spcBef>
                <a:spcPts val="0"/>
              </a:spcBef>
            </a:pPr>
            <a:r>
              <a:rPr lang="ru-RU" sz="1600" b="1" dirty="0" smtClean="0">
                <a:solidFill>
                  <a:srgbClr val="FF0066"/>
                </a:solidFill>
              </a:rPr>
              <a:t>услови </a:t>
            </a:r>
            <a:r>
              <a:rPr lang="ru-RU" sz="1600" b="1" dirty="0">
                <a:solidFill>
                  <a:srgbClr val="FF0066"/>
                </a:solidFill>
              </a:rPr>
              <a:t>за обављање делатности са изворима </a:t>
            </a:r>
            <a:r>
              <a:rPr lang="ru-RU" sz="1600" b="1" dirty="0" smtClean="0">
                <a:solidFill>
                  <a:srgbClr val="FF0066"/>
                </a:solidFill>
              </a:rPr>
              <a:t>зрачења</a:t>
            </a:r>
          </a:p>
          <a:p>
            <a:pPr>
              <a:spcBef>
                <a:spcPts val="0"/>
              </a:spcBef>
            </a:pPr>
            <a:r>
              <a:rPr lang="ru-RU" sz="1600" b="1" dirty="0" smtClean="0">
                <a:solidFill>
                  <a:srgbClr val="FF0066"/>
                </a:solidFill>
              </a:rPr>
              <a:t>поступање </a:t>
            </a:r>
            <a:r>
              <a:rPr lang="ru-RU" sz="1600" b="1" dirty="0">
                <a:solidFill>
                  <a:srgbClr val="FF0066"/>
                </a:solidFill>
              </a:rPr>
              <a:t>у </a:t>
            </a:r>
            <a:r>
              <a:rPr lang="ru-RU" sz="1600" b="1" dirty="0" smtClean="0">
                <a:solidFill>
                  <a:srgbClr val="FF0066"/>
                </a:solidFill>
              </a:rPr>
              <a:t>ситуацији планираног</a:t>
            </a:r>
            <a:r>
              <a:rPr lang="ru-RU" sz="1600" b="1" dirty="0">
                <a:solidFill>
                  <a:srgbClr val="FF0066"/>
                </a:solidFill>
              </a:rPr>
              <a:t>, постојећег и ванредног излагања јонизујућем зрачењу у </a:t>
            </a:r>
            <a:r>
              <a:rPr lang="ru-RU" sz="1600" b="1" dirty="0" smtClean="0">
                <a:solidFill>
                  <a:srgbClr val="FF0066"/>
                </a:solidFill>
              </a:rPr>
              <a:t>циљу обезбеђивања </a:t>
            </a:r>
            <a:r>
              <a:rPr lang="ru-RU" sz="1600" b="1" dirty="0">
                <a:solidFill>
                  <a:srgbClr val="FF0066"/>
                </a:solidFill>
              </a:rPr>
              <a:t>заштите појединаца, становништва и животне средине од </a:t>
            </a:r>
            <a:r>
              <a:rPr lang="ru-RU" sz="1600" b="1" dirty="0" smtClean="0">
                <a:solidFill>
                  <a:srgbClr val="FF0066"/>
                </a:solidFill>
              </a:rPr>
              <a:t>штетног утицаја </a:t>
            </a:r>
            <a:r>
              <a:rPr lang="ru-RU" sz="1600" b="1" dirty="0">
                <a:solidFill>
                  <a:srgbClr val="FF0066"/>
                </a:solidFill>
              </a:rPr>
              <a:t>јонизујућег зрачења, сада и </a:t>
            </a:r>
            <a:r>
              <a:rPr lang="ru-RU" sz="1600" b="1" dirty="0" smtClean="0">
                <a:solidFill>
                  <a:srgbClr val="FF0066"/>
                </a:solidFill>
              </a:rPr>
              <a:t>убудуће</a:t>
            </a:r>
            <a:endParaRPr lang="sr-Latn-RS" sz="1600" b="1" dirty="0" smtClean="0">
              <a:solidFill>
                <a:srgbClr val="FF0066"/>
              </a:solidFill>
            </a:endParaRPr>
          </a:p>
          <a:p>
            <a:pPr>
              <a:spcBef>
                <a:spcPts val="0"/>
              </a:spcBef>
            </a:pPr>
            <a:endParaRPr lang="sr-Latn-RS" sz="1600" b="1" dirty="0">
              <a:solidFill>
                <a:srgbClr val="FF0066"/>
              </a:solidFill>
            </a:endParaRPr>
          </a:p>
          <a:p>
            <a:pPr>
              <a:spcBef>
                <a:spcPts val="0"/>
              </a:spcBef>
            </a:pPr>
            <a:r>
              <a:rPr lang="sr-Cyrl-RS" sz="1600" b="1" dirty="0" smtClean="0"/>
              <a:t>З</a:t>
            </a:r>
            <a:r>
              <a:rPr lang="ru-RU" sz="1600" b="1" dirty="0" smtClean="0"/>
              <a:t>акон </a:t>
            </a:r>
            <a:r>
              <a:rPr lang="ru-RU" sz="1600" b="1" dirty="0"/>
              <a:t>се примењује на све ситуације планираног, постојећег и ванредног излагања јонизујућем зрачењу које укључују ризик од излагања јонизујућем зрачењу, које се не може занемарити са становишта заштите од јонизујућег зрачења појединца, становништва и животне </a:t>
            </a:r>
            <a:r>
              <a:rPr lang="ru-RU" sz="1600" b="1" dirty="0" smtClean="0"/>
              <a:t>средине</a:t>
            </a:r>
            <a:endParaRPr lang="ru-RU" sz="1600" b="1" dirty="0"/>
          </a:p>
          <a:p>
            <a:pPr marL="0" indent="0">
              <a:spcBef>
                <a:spcPts val="0"/>
              </a:spcBef>
              <a:buNone/>
            </a:pPr>
            <a:endParaRPr lang="ru-RU" sz="1600" b="1" dirty="0"/>
          </a:p>
          <a:p>
            <a:pPr marL="0" indent="0">
              <a:spcBef>
                <a:spcPts val="0"/>
              </a:spcBef>
              <a:buNone/>
            </a:pPr>
            <a:r>
              <a:rPr lang="ru-RU" sz="1600" b="1" dirty="0"/>
              <a:t>Закон се примењује нарочито на:</a:t>
            </a:r>
          </a:p>
          <a:p>
            <a:pPr>
              <a:spcBef>
                <a:spcPts val="0"/>
              </a:spcBef>
            </a:pPr>
            <a:r>
              <a:rPr lang="ru-RU" sz="1600" b="1" dirty="0" smtClean="0"/>
              <a:t>израду</a:t>
            </a:r>
            <a:r>
              <a:rPr lang="ru-RU" sz="1600" b="1" dirty="0"/>
              <a:t>, производњу, обраду, руковање, одлагање, употребу, складиштење, држање, транспорт и промет извора зрачења у </a:t>
            </a:r>
            <a:r>
              <a:rPr lang="ru-RU" sz="1600" b="1" dirty="0" smtClean="0"/>
              <a:t>РС</a:t>
            </a:r>
            <a:endParaRPr lang="ru-RU" sz="1600" b="1" dirty="0"/>
          </a:p>
          <a:p>
            <a:pPr>
              <a:spcBef>
                <a:spcPts val="0"/>
              </a:spcBef>
            </a:pPr>
            <a:r>
              <a:rPr lang="ru-RU" sz="1600" b="1" dirty="0" smtClean="0"/>
              <a:t>одређивање </a:t>
            </a:r>
            <a:r>
              <a:rPr lang="ru-RU" sz="1600" b="1" dirty="0"/>
              <a:t>локације, пројектовање, изградњу, пробни рад, рад и декомисију постројења и затварање постројења за одлагање радиоактивног </a:t>
            </a:r>
            <a:r>
              <a:rPr lang="ru-RU" sz="1600" b="1" dirty="0" smtClean="0"/>
              <a:t>отпада</a:t>
            </a:r>
            <a:endParaRPr lang="ru-RU" sz="1600" b="1" dirty="0"/>
          </a:p>
          <a:p>
            <a:pPr>
              <a:spcBef>
                <a:spcPts val="0"/>
              </a:spcBef>
            </a:pPr>
            <a:r>
              <a:rPr lang="ru-RU" sz="1600" b="1" dirty="0" smtClean="0"/>
              <a:t>израду </a:t>
            </a:r>
            <a:r>
              <a:rPr lang="ru-RU" sz="1600" b="1" dirty="0"/>
              <a:t>и пуштање у рад електричне опреме која емитује јонизујуће зрачење и садржи делове који раде на разлици потенцијала већој од 5 киловолта </a:t>
            </a:r>
          </a:p>
          <a:p>
            <a:pPr>
              <a:spcBef>
                <a:spcPts val="0"/>
              </a:spcBef>
            </a:pPr>
            <a:r>
              <a:rPr lang="ru-RU" sz="1600" b="1" dirty="0" smtClean="0"/>
              <a:t>...</a:t>
            </a:r>
            <a:endParaRPr lang="ru-RU" sz="1600" b="1" dirty="0"/>
          </a:p>
          <a:p>
            <a:pPr>
              <a:spcBef>
                <a:spcPts val="0"/>
              </a:spcBef>
            </a:pPr>
            <a:endParaRPr lang="ru-RU" sz="1600" b="1" dirty="0"/>
          </a:p>
        </p:txBody>
      </p:sp>
    </p:spTree>
    <p:extLst>
      <p:ext uri="{BB962C8B-B14F-4D97-AF65-F5344CB8AC3E}">
        <p14:creationId xmlns:p14="http://schemas.microsoft.com/office/powerpoint/2010/main" val="23504999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5267</TotalTime>
  <Words>3277</Words>
  <Application>Microsoft Office PowerPoint</Application>
  <PresentationFormat>On-screen Show (4:3)</PresentationFormat>
  <Paragraphs>261</Paragraphs>
  <Slides>20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Office Theme</vt:lpstr>
      <vt:lpstr> „ПОСЕБНИ“ ЗАКОНИ У ОБЛАСТИ                         ЗАШТИТЕ ЖИВОТНЕ СРЕДИНЕ </vt:lpstr>
      <vt:lpstr>„ПОСЕБНИ“ ЗАКОНИ</vt:lpstr>
      <vt:lpstr>ЗАКОН О ЗАШТИТИ ОД БУКЕ У ЖИВОТНОЈ СРЕДИНИ</vt:lpstr>
      <vt:lpstr>ЗАКОН О ЗАШТИТИ ОД БУКЕ У ЖИВОТНОЈ СРЕДИНИ</vt:lpstr>
      <vt:lpstr>ЗАКОН О ЗАШТИТИ ОД БУКЕ У ЖИВОТНОЈ СРЕДИНИ</vt:lpstr>
      <vt:lpstr>ЗАКОН О ЗАШТИТИ ОД БУКЕ У ЖИВОТНОЈ СРЕДИНИ</vt:lpstr>
      <vt:lpstr>ЗАКОН О ЗАШТИТИ ОД НЕЈОНИЗУЈУЋИХ ЗРАЧЕЊА</vt:lpstr>
      <vt:lpstr>ЗАКОН О ЗАШТИТИ ОД НЕЈОНИЗУЈУЋИХ ЗРАЧЕЊА</vt:lpstr>
      <vt:lpstr>ЗАКОН О РАДИЈАЦИОНОЈ И НУКЛЕАРНОЈ                                           СИГУРНОСТИ И БЕЗБЕДНОСТИ </vt:lpstr>
      <vt:lpstr>ЗАКОН О РАДИЈАЦИОНОЈ И НУКЛЕАРНОЈ                                           СИГУРНОСТИ И БЕЗБЕДНОСТИ </vt:lpstr>
      <vt:lpstr>ЗАКОН О РАДИЈАЦИОНОЈ И НУКЛЕАРНОЈ                                           СИГУРНОСТИ И БЕЗБЕДНОСТИ </vt:lpstr>
      <vt:lpstr>ЗАКОН О УПРАВЉАЊУ ОТПАДОМ</vt:lpstr>
      <vt:lpstr>ЗАКОН О УПРАВЉАЊУ ОТПАДОМ</vt:lpstr>
      <vt:lpstr>ЗАКОН О УПРАВЉАЊУ ОТПАДОМ</vt:lpstr>
      <vt:lpstr>ЗАКОН О АМБАЛАЖИ И АМБАЛАЖНОМ ОТПАДУ</vt:lpstr>
      <vt:lpstr>ЗАКОН О АМБАЛАЖИ И АМБАЛАЖНОМ ОТПАДУ</vt:lpstr>
      <vt:lpstr>ЗАКОН О ХЕМИКАЛИЈАМА</vt:lpstr>
      <vt:lpstr>ЗАКОН О ХЕМИКАЛИЈАМА</vt:lpstr>
      <vt:lpstr>ЗАКОН О ХЕМИКАЛИЈАМА</vt:lpstr>
      <vt:lpstr>ЗАКОН О КЛИМАТСКИМ ПРОМЕНАМА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НАЦИОНАЛНИ ПРАВНИ ИЗВОРИ            У ОБЛАСТИ                                               БЕЗБЕДНОСТИ И ЗДРАВЉА НА РАДУ</dc:title>
  <dc:creator>Aleksandra</dc:creator>
  <cp:lastModifiedBy>Aleksandra</cp:lastModifiedBy>
  <cp:revision>66</cp:revision>
  <dcterms:created xsi:type="dcterms:W3CDTF">2019-04-10T09:44:30Z</dcterms:created>
  <dcterms:modified xsi:type="dcterms:W3CDTF">2023-10-26T10:54:07Z</dcterms:modified>
</cp:coreProperties>
</file>